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8"/>
  </p:notesMasterIdLst>
  <p:sldIdLst>
    <p:sldId id="263" r:id="rId3"/>
    <p:sldId id="274" r:id="rId4"/>
    <p:sldId id="258" r:id="rId5"/>
    <p:sldId id="275" r:id="rId6"/>
    <p:sldId id="272" r:id="rId7"/>
    <p:sldId id="273" r:id="rId8"/>
    <p:sldId id="264" r:id="rId9"/>
    <p:sldId id="265" r:id="rId10"/>
    <p:sldId id="266" r:id="rId11"/>
    <p:sldId id="276" r:id="rId12"/>
    <p:sldId id="277" r:id="rId13"/>
    <p:sldId id="279" r:id="rId14"/>
    <p:sldId id="278" r:id="rId15"/>
    <p:sldId id="281" r:id="rId16"/>
    <p:sldId id="280" r:id="rId17"/>
  </p:sldIdLst>
  <p:sldSz cx="12192000" cy="6858000"/>
  <p:notesSz cx="6858000" cy="9144000"/>
  <p:embeddedFontLst>
    <p:embeddedFont>
      <p:font typeface="a하늬바람B" panose="02020600000000000000" pitchFamily="18" charset="-127"/>
      <p:regular r:id="rId19"/>
    </p:embeddedFont>
    <p:embeddedFont>
      <p:font typeface="나눔스퀘어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Adobe Ming Std L" panose="02020300000000000000" pitchFamily="18" charset="-128"/>
      <p:regular r:id="rId23"/>
    </p:embeddedFont>
    <p:embeddedFont>
      <p:font typeface="나눔스퀘어 Light" panose="020B0600000101010101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6B4"/>
    <a:srgbClr val="B9A791"/>
    <a:srgbClr val="CDC0B0"/>
    <a:srgbClr val="FFC000"/>
    <a:srgbClr val="01B56E"/>
    <a:srgbClr val="275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947" autoAdjust="0"/>
  </p:normalViewPr>
  <p:slideViewPr>
    <p:cSldViewPr snapToGrid="0">
      <p:cViewPr varScale="1">
        <p:scale>
          <a:sx n="72" d="100"/>
          <a:sy n="72" d="100"/>
        </p:scale>
        <p:origin x="110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018346212807264E-2"/>
          <c:y val="0.18382360015779195"/>
          <c:w val="0.85668716709542481"/>
          <c:h val="0.60010808106400515"/>
        </c:manualLayout>
      </c:layout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Sheet1!$A$2:$A$13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22-4CF2-A274-FF3078A750B2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초미세먼지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Sheet1!$B$2:$B$13</c:f>
              <c:numCache>
                <c:formatCode>General</c:formatCode>
                <c:ptCount val="12"/>
                <c:pt idx="0">
                  <c:v>43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  <c:pt idx="4">
                  <c:v>60</c:v>
                </c:pt>
                <c:pt idx="5">
                  <c:v>80</c:v>
                </c:pt>
                <c:pt idx="6">
                  <c:v>40</c:v>
                </c:pt>
                <c:pt idx="7">
                  <c:v>20</c:v>
                </c:pt>
                <c:pt idx="8">
                  <c:v>53</c:v>
                </c:pt>
                <c:pt idx="9">
                  <c:v>40</c:v>
                </c:pt>
                <c:pt idx="10">
                  <c:v>20</c:v>
                </c:pt>
                <c:pt idx="1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22-4CF2-A274-FF3078A750B2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미세먼지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Sheet1!$C$2:$C$13</c:f>
              <c:numCache>
                <c:formatCode>General</c:formatCode>
                <c:ptCount val="12"/>
                <c:pt idx="0">
                  <c:v>24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  <c:pt idx="4">
                  <c:v>30</c:v>
                </c:pt>
                <c:pt idx="5">
                  <c:v>60</c:v>
                </c:pt>
                <c:pt idx="6">
                  <c:v>80</c:v>
                </c:pt>
                <c:pt idx="7">
                  <c:v>40</c:v>
                </c:pt>
                <c:pt idx="8">
                  <c:v>25</c:v>
                </c:pt>
                <c:pt idx="9">
                  <c:v>80</c:v>
                </c:pt>
                <c:pt idx="10">
                  <c:v>50</c:v>
                </c:pt>
                <c:pt idx="1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822-4CF2-A274-FF3078A750B2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온도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Sheet1!$D$2:$D$13</c:f>
              <c:numCache>
                <c:formatCode>General</c:formatCode>
                <c:ptCount val="12"/>
                <c:pt idx="0">
                  <c:v>2</c:v>
                </c:pt>
                <c:pt idx="1">
                  <c:v>2</c:v>
                </c:pt>
                <c:pt idx="2">
                  <c:v>13</c:v>
                </c:pt>
                <c:pt idx="3">
                  <c:v>20</c:v>
                </c:pt>
                <c:pt idx="4">
                  <c:v>30</c:v>
                </c:pt>
                <c:pt idx="5">
                  <c:v>35</c:v>
                </c:pt>
                <c:pt idx="6">
                  <c:v>34</c:v>
                </c:pt>
                <c:pt idx="7">
                  <c:v>38</c:v>
                </c:pt>
                <c:pt idx="8">
                  <c:v>30</c:v>
                </c:pt>
                <c:pt idx="9">
                  <c:v>20</c:v>
                </c:pt>
                <c:pt idx="10">
                  <c:v>10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822-4CF2-A274-FF3078A750B2}"/>
            </c:ext>
          </c:extLst>
        </c:ser>
        <c:ser>
          <c:idx val="4"/>
          <c:order val="4"/>
          <c:tx>
            <c:strRef>
              <c:f>Sheet1!$E$1</c:f>
              <c:strCache>
                <c:ptCount val="1"/>
                <c:pt idx="0">
                  <c:v>습도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Sheet1!$E$2:$E$13</c:f>
              <c:numCache>
                <c:formatCode>General</c:formatCode>
                <c:ptCount val="12"/>
                <c:pt idx="0">
                  <c:v>50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40</c:v>
                </c:pt>
                <c:pt idx="5">
                  <c:v>20</c:v>
                </c:pt>
                <c:pt idx="6">
                  <c:v>60</c:v>
                </c:pt>
                <c:pt idx="7">
                  <c:v>40</c:v>
                </c:pt>
                <c:pt idx="8">
                  <c:v>80</c:v>
                </c:pt>
                <c:pt idx="9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822-4CF2-A274-FF3078A750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5777656"/>
        <c:axId val="335775416"/>
      </c:lineChart>
      <c:catAx>
        <c:axId val="335777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defRPr>
            </a:pPr>
            <a:endParaRPr lang="ko-KR"/>
          </a:p>
        </c:txPr>
        <c:crossAx val="335775416"/>
        <c:crosses val="autoZero"/>
        <c:auto val="1"/>
        <c:lblAlgn val="ctr"/>
        <c:lblOffset val="100"/>
        <c:noMultiLvlLbl val="0"/>
      </c:catAx>
      <c:valAx>
        <c:axId val="335775416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33577765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1.0839511229773214E-2"/>
          <c:y val="0.8739283083130841"/>
          <c:w val="0.97158818516071421"/>
          <c:h val="0.111736063398845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EC0D5-6683-41B3-8AE6-18869D00C316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88A78-7604-4B1F-9049-77A13CBE4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52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8A78-7604-4B1F-9049-77A13CBE44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7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88A78-7604-4B1F-9049-77A13CBE446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38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88A78-7604-4B1F-9049-77A13CBE446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44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88A78-7604-4B1F-9049-77A13CBE446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37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88A78-7604-4B1F-9049-77A13CBE446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709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88A78-7604-4B1F-9049-77A13CBE446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461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88A78-7604-4B1F-9049-77A13CBE446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43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12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8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0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459435" y="1"/>
            <a:ext cx="73256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219170"/>
            <a:fld id="{61AA835D-8947-4686-9B80-1C1BEEAA91EC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defTabSz="1219170"/>
              <a:t>‹#›</a:t>
            </a:fld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587765" y="41870"/>
            <a:ext cx="109196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㈜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쀼어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’s blog |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1531" y="21621"/>
            <a:ext cx="7200800" cy="38943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527811" y="16933"/>
            <a:ext cx="1343720" cy="383315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333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51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459435" y="1"/>
            <a:ext cx="73256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1219170"/>
            <a:fld id="{61AA835D-8947-4686-9B80-1C1BEEAA91EC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defTabSz="1219170"/>
              <a:t>‹#›</a:t>
            </a:fld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587765" y="41870"/>
            <a:ext cx="109196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㈜</a:t>
            </a: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쀼어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’s blog |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9168341" y="356660"/>
            <a:ext cx="3023659" cy="25823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5107" tIns="52553" rIns="105107" bIns="52553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 (</a:t>
            </a:r>
            <a:r>
              <a:rPr kumimoji="0" lang="ko-KR" altLang="en-US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  <a:r>
              <a:rPr kumimoji="0" lang="en-US" altLang="ko-KR" sz="10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221375" y="914008"/>
            <a:ext cx="284112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marR="0" lvl="0" indent="-457189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ko-KR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9168341" y="356659"/>
            <a:ext cx="3023659" cy="622240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105107" tIns="52553" rIns="105107" bIns="52553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9168341" y="644691"/>
            <a:ext cx="3023659" cy="5952660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1067" smtClean="0"/>
            </a:lvl1pPr>
            <a:lvl2pPr>
              <a:defRPr lang="ko-KR" altLang="en-US" sz="933" smtClean="0"/>
            </a:lvl2pPr>
            <a:lvl3pPr>
              <a:defRPr lang="ko-KR" altLang="en-US" sz="1400" smtClean="0"/>
            </a:lvl3pPr>
            <a:lvl4pPr>
              <a:defRPr lang="ko-KR" altLang="en-US" sz="1333" smtClean="0"/>
            </a:lvl4pPr>
            <a:lvl5pPr>
              <a:defRPr lang="ko-KR" altLang="en-US" sz="1333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871531" y="21621"/>
            <a:ext cx="7200800" cy="38943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527811" y="16933"/>
            <a:ext cx="1343720" cy="383315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333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88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6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6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91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17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6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88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4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3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686F2-6B44-4DE6-BCD5-F20BECAE517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F7A9E-9523-4C17-AAB1-0C0B4B32D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6140" y="0"/>
            <a:ext cx="149479" cy="3566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9168341" y="6597352"/>
            <a:ext cx="3023659" cy="26064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쀼어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’s blog </a:t>
            </a:r>
            <a:r>
              <a:rPr kumimoji="0" lang="ko-KR" alt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기획이야기   </a:t>
            </a:r>
            <a:r>
              <a:rPr kumimoji="0" lang="en-US" altLang="ko-KR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Ver.1.0.0</a:t>
            </a:r>
            <a:endParaRPr kumimoji="0" lang="ko-KR" alt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63659" y="358451"/>
            <a:ext cx="8928992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62503" y="0"/>
            <a:ext cx="1709028" cy="3566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072" y="42334"/>
            <a:ext cx="43473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7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NO.</a:t>
            </a:r>
            <a:endParaRPr kumimoji="0" lang="ko-KR" altLang="en-US" sz="10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21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1219170" rtl="0" eaLnBrk="1" latinLnBrk="1" hangingPunct="1">
        <a:spcBef>
          <a:spcPct val="0"/>
        </a:spcBef>
        <a:buNone/>
        <a:defRPr sz="1333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4.wdp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2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4" Type="http://schemas.openxmlformats.org/officeDocument/2006/relationships/image" Target="../media/image22.jpe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.jpg"/><Relationship Id="rId7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7.wdp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22.jpe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.jpg"/><Relationship Id="rId7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2.jpe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3" Type="http://schemas.openxmlformats.org/officeDocument/2006/relationships/image" Target="../media/image4.jpg"/><Relationship Id="rId7" Type="http://schemas.openxmlformats.org/officeDocument/2006/relationships/image" Target="../media/image24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jpe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70298" y="1654799"/>
            <a:ext cx="9144000" cy="3831602"/>
          </a:xfrm>
        </p:spPr>
        <p:txBody>
          <a:bodyPr anchor="ctr">
            <a:normAutofit/>
          </a:bodyPr>
          <a:lstStyle/>
          <a:p>
            <a:r>
              <a:rPr lang="ko-KR" altLang="en-US" sz="9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모바일</a:t>
            </a:r>
            <a:endParaRPr lang="ko-KR" altLang="en-US" sz="9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5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4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977" y="77275"/>
            <a:ext cx="2769528" cy="752201"/>
            <a:chOff x="1762334" y="2139606"/>
            <a:chExt cx="1659890" cy="45082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1762334" y="2139606"/>
              <a:ext cx="406994" cy="45082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56552" y="2166737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dobe Ming Std L" panose="02020300000000000000" pitchFamily="18" charset="-128"/>
                </a:rPr>
                <a:t>木漏れ日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836813" y="199431"/>
            <a:ext cx="0" cy="507887"/>
          </a:xfrm>
          <a:prstGeom prst="line">
            <a:avLst/>
          </a:prstGeom>
          <a:ln w="2857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3440437" y="115140"/>
            <a:ext cx="1985920" cy="59217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Management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530895" y="115140"/>
            <a:ext cx="1708217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Statistics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7343650" y="115140"/>
            <a:ext cx="1476352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MyPage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8208" name="Picture 16" descr="ìë¦¼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959" y="30428"/>
            <a:ext cx="754005" cy="7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150124" y="307208"/>
            <a:ext cx="227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Login | Join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US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9720529" y="1014526"/>
            <a:ext cx="2245002" cy="36068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시간대 선택</a:t>
            </a:r>
          </a:p>
        </p:txBody>
      </p:sp>
      <p:sp>
        <p:nvSpPr>
          <p:cNvPr id="57" name="이등변 삼각형 56"/>
          <p:cNvSpPr/>
          <p:nvPr/>
        </p:nvSpPr>
        <p:spPr>
          <a:xfrm flipV="1">
            <a:off x="11586185" y="1096417"/>
            <a:ext cx="289368" cy="21011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38616"/>
              </p:ext>
            </p:extLst>
          </p:nvPr>
        </p:nvGraphicFramePr>
        <p:xfrm>
          <a:off x="245730" y="1591538"/>
          <a:ext cx="11719800" cy="474917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64975">
                  <a:extLst>
                    <a:ext uri="{9D8B030D-6E8A-4147-A177-3AD203B41FA5}">
                      <a16:colId xmlns:a16="http://schemas.microsoft.com/office/drawing/2014/main" val="2458414772"/>
                    </a:ext>
                  </a:extLst>
                </a:gridCol>
                <a:gridCol w="1464975">
                  <a:extLst>
                    <a:ext uri="{9D8B030D-6E8A-4147-A177-3AD203B41FA5}">
                      <a16:colId xmlns:a16="http://schemas.microsoft.com/office/drawing/2014/main" val="3602824094"/>
                    </a:ext>
                  </a:extLst>
                </a:gridCol>
                <a:gridCol w="1464975">
                  <a:extLst>
                    <a:ext uri="{9D8B030D-6E8A-4147-A177-3AD203B41FA5}">
                      <a16:colId xmlns:a16="http://schemas.microsoft.com/office/drawing/2014/main" val="3766041039"/>
                    </a:ext>
                  </a:extLst>
                </a:gridCol>
                <a:gridCol w="1464975">
                  <a:extLst>
                    <a:ext uri="{9D8B030D-6E8A-4147-A177-3AD203B41FA5}">
                      <a16:colId xmlns:a16="http://schemas.microsoft.com/office/drawing/2014/main" val="909152504"/>
                    </a:ext>
                  </a:extLst>
                </a:gridCol>
                <a:gridCol w="1464975">
                  <a:extLst>
                    <a:ext uri="{9D8B030D-6E8A-4147-A177-3AD203B41FA5}">
                      <a16:colId xmlns:a16="http://schemas.microsoft.com/office/drawing/2014/main" val="2198153485"/>
                    </a:ext>
                  </a:extLst>
                </a:gridCol>
                <a:gridCol w="1464975">
                  <a:extLst>
                    <a:ext uri="{9D8B030D-6E8A-4147-A177-3AD203B41FA5}">
                      <a16:colId xmlns:a16="http://schemas.microsoft.com/office/drawing/2014/main" val="2798405934"/>
                    </a:ext>
                  </a:extLst>
                </a:gridCol>
                <a:gridCol w="1464975">
                  <a:extLst>
                    <a:ext uri="{9D8B030D-6E8A-4147-A177-3AD203B41FA5}">
                      <a16:colId xmlns:a16="http://schemas.microsoft.com/office/drawing/2014/main" val="1937733413"/>
                    </a:ext>
                  </a:extLst>
                </a:gridCol>
                <a:gridCol w="1464975">
                  <a:extLst>
                    <a:ext uri="{9D8B030D-6E8A-4147-A177-3AD203B41FA5}">
                      <a16:colId xmlns:a16="http://schemas.microsoft.com/office/drawing/2014/main" val="3251061062"/>
                    </a:ext>
                  </a:extLst>
                </a:gridCol>
              </a:tblGrid>
              <a:tr h="526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15:00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412945"/>
                  </a:ext>
                </a:extLst>
              </a:tr>
              <a:tr h="9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초미세먼지</a:t>
                      </a:r>
                      <a:endParaRPr lang="ko-KR" altLang="en-US" dirty="0"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9766"/>
                  </a:ext>
                </a:extLst>
              </a:tr>
              <a:tr h="79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미세먼지</a:t>
                      </a:r>
                      <a:endParaRPr lang="ko-KR" altLang="en-US" dirty="0"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25228"/>
                  </a:ext>
                </a:extLst>
              </a:tr>
              <a:tr h="138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온도</a:t>
                      </a:r>
                      <a:endParaRPr lang="ko-KR" altLang="en-US" dirty="0"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92402"/>
                  </a:ext>
                </a:extLst>
              </a:tr>
              <a:tr h="1096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습도</a:t>
                      </a:r>
                      <a:endParaRPr lang="ko-KR" altLang="en-US" dirty="0"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2063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32" y="5289268"/>
            <a:ext cx="9616945" cy="7919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2032" y="2196394"/>
            <a:ext cx="666750" cy="76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1598" y="2148651"/>
            <a:ext cx="799746" cy="8097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80376" y="2201484"/>
            <a:ext cx="736726" cy="7569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6437" y="2246564"/>
            <a:ext cx="762675" cy="71183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98447" y="2246564"/>
            <a:ext cx="762675" cy="71183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69665" y="2201484"/>
            <a:ext cx="736726" cy="756910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13321" y="2201484"/>
            <a:ext cx="736726" cy="75691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2032" y="3135101"/>
            <a:ext cx="666750" cy="76200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1598" y="3087358"/>
            <a:ext cx="799746" cy="80974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80376" y="3140191"/>
            <a:ext cx="736726" cy="75691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9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6437" y="3185271"/>
            <a:ext cx="762675" cy="71183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9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98447" y="3185271"/>
            <a:ext cx="762675" cy="711830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69665" y="3140191"/>
            <a:ext cx="736726" cy="756910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13321" y="3140191"/>
            <a:ext cx="736726" cy="7569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752" b="88372" l="0" r="96768">
                        <a14:foregroundMark x1="3232" y1="58915" x2="3232" y2="64341"/>
                        <a14:foregroundMark x1="17871" y1="70543" x2="18441" y2="72868"/>
                        <a14:foregroundMark x1="34221" y1="83721" x2="34221" y2="88372"/>
                        <a14:foregroundMark x1="66160" y1="72868" x2="65970" y2="75969"/>
                        <a14:foregroundMark x1="81179" y1="35659" x2="81179" y2="40310"/>
                        <a14:foregroundMark x1="96768" y1="9302" x2="96768" y2="13953"/>
                        <a14:foregroundMark x1="67490" y1="68217" x2="67490" y2="68217"/>
                        <a14:foregroundMark x1="3042" y1="60465" x2="3232" y2="62791"/>
                        <a14:foregroundMark x1="3992" y1="61240" x2="18061" y2="73643"/>
                        <a14:foregroundMark x1="19392" y1="74419" x2="34030" y2="81395"/>
                        <a14:foregroundMark x1="65399" y1="75969" x2="80989" y2="38760"/>
                        <a14:foregroundMark x1="81559" y1="40310" x2="96768" y2="13178"/>
                        <a14:foregroundMark x1="2662" y1="55814" x2="1901" y2="68217"/>
                        <a14:backgroundMark x1="1711" y1="58140" x2="1711" y2="58140"/>
                        <a14:backgroundMark x1="2471" y1="64341" x2="2662" y2="48837"/>
                        <a14:backgroundMark x1="1521" y1="46512" x2="1901" y2="69767"/>
                        <a14:backgroundMark x1="98479" y1="5426" x2="99049" y2="26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2033" y="3846922"/>
            <a:ext cx="9454152" cy="12287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6460" y="4139363"/>
            <a:ext cx="7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8</a:t>
            </a:r>
            <a:r>
              <a: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℃ 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647605" y="4276618"/>
            <a:ext cx="7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7</a:t>
            </a:r>
            <a:r>
              <a:rPr lang="ko-KR" altLang="en-US" b="1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℃</a:t>
            </a:r>
            <a:r>
              <a: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 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88751" y="4405048"/>
            <a:ext cx="7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6</a:t>
            </a:r>
            <a:r>
              <a:rPr lang="ko-KR" altLang="en-US" b="1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℃</a:t>
            </a:r>
            <a:r>
              <a: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 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35085" y="4409683"/>
            <a:ext cx="7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6</a:t>
            </a:r>
            <a:r>
              <a:rPr lang="ko-KR" altLang="en-US" b="1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℃</a:t>
            </a:r>
            <a:r>
              <a: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 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524939" y="4456894"/>
            <a:ext cx="7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10</a:t>
            </a:r>
            <a:r>
              <a:rPr lang="ko-KR" altLang="en-US" b="1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℃</a:t>
            </a:r>
            <a:r>
              <a: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 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052760" y="4276618"/>
            <a:ext cx="7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7</a:t>
            </a:r>
            <a:r>
              <a:rPr lang="ko-KR" altLang="en-US" b="1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℃</a:t>
            </a:r>
            <a:r>
              <a: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 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008396" y="4169855"/>
            <a:ext cx="7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12</a:t>
            </a:r>
            <a:r>
              <a:rPr lang="ko-KR" altLang="en-US" b="1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℃</a:t>
            </a:r>
            <a:r>
              <a: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 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4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4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977" y="77275"/>
            <a:ext cx="2769528" cy="752201"/>
            <a:chOff x="1762334" y="2139606"/>
            <a:chExt cx="1659890" cy="45082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1762334" y="2139606"/>
              <a:ext cx="406994" cy="45082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56552" y="2166737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dobe Ming Std L" panose="02020300000000000000" pitchFamily="18" charset="-128"/>
                  <a:cs typeface="+mn-cs"/>
                </a:rPr>
                <a:t>木漏れ日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836813" y="199431"/>
            <a:ext cx="0" cy="507887"/>
          </a:xfrm>
          <a:prstGeom prst="line">
            <a:avLst/>
          </a:prstGeom>
          <a:ln w="2857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3440437" y="115140"/>
            <a:ext cx="1985920" cy="592178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Management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530895" y="115140"/>
            <a:ext cx="1708217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Statistics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7343650" y="115140"/>
            <a:ext cx="1476352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MyPage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pic>
        <p:nvPicPr>
          <p:cNvPr id="8208" name="Picture 16" descr="ìë¦¼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959" y="30428"/>
            <a:ext cx="754005" cy="7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150124" y="307208"/>
            <a:ext cx="227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Login | Join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US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10837463" y="944616"/>
            <a:ext cx="1297256" cy="59217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초미세먼지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10837463" y="1556058"/>
            <a:ext cx="1297256" cy="59217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미세먼지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36" name="순서도: 대체 처리 35"/>
          <p:cNvSpPr/>
          <p:nvPr/>
        </p:nvSpPr>
        <p:spPr>
          <a:xfrm>
            <a:off x="10837463" y="2167500"/>
            <a:ext cx="1297256" cy="59217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온도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10837463" y="2778942"/>
            <a:ext cx="1297256" cy="59217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습도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131" y="944616"/>
            <a:ext cx="6289184" cy="5381169"/>
          </a:xfrm>
          <a:prstGeom prst="rect">
            <a:avLst/>
          </a:prstGeom>
        </p:spPr>
      </p:pic>
      <p:pic>
        <p:nvPicPr>
          <p:cNvPr id="8212" name="Picture 20" descr="ì²´í¬ë°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475" y="3760938"/>
            <a:ext cx="270255" cy="2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" descr="ì²´í¬ë°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307" y="4195717"/>
            <a:ext cx="270255" cy="2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0" descr="ì²´í¬ë°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149" y="4630496"/>
            <a:ext cx="270255" cy="2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0" descr="ì²´í¬ë°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241" y="5065276"/>
            <a:ext cx="270255" cy="2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1289750" y="3696338"/>
            <a:ext cx="6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75BC7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좋음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75BC7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289750" y="4133565"/>
            <a:ext cx="6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B56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보통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B56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289750" y="4570792"/>
            <a:ext cx="6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나쁨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159758" y="5008018"/>
            <a:ext cx="112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매우나쁨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461679" y="6378608"/>
            <a:ext cx="6271635" cy="390565"/>
            <a:chOff x="1930870" y="4972590"/>
            <a:chExt cx="2210470" cy="21647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134474E-91C9-4059-80F5-52585674D6C8}"/>
                </a:ext>
              </a:extLst>
            </p:cNvPr>
            <p:cNvSpPr/>
            <p:nvPr/>
          </p:nvSpPr>
          <p:spPr>
            <a:xfrm>
              <a:off x="1930870" y="4974583"/>
              <a:ext cx="563004" cy="214481"/>
            </a:xfrm>
            <a:prstGeom prst="rect">
              <a:avLst/>
            </a:prstGeom>
            <a:solidFill>
              <a:srgbClr val="275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하늬바람B" panose="02020600000000000000" pitchFamily="18" charset="-127"/>
                  <a:cs typeface="+mn-cs"/>
                </a:rPr>
                <a:t>좋음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436D732-8464-40DD-9767-7F7B4DD92A5C}"/>
                </a:ext>
              </a:extLst>
            </p:cNvPr>
            <p:cNvSpPr/>
            <p:nvPr/>
          </p:nvSpPr>
          <p:spPr>
            <a:xfrm>
              <a:off x="2326858" y="4974583"/>
              <a:ext cx="656510" cy="214481"/>
            </a:xfrm>
            <a:prstGeom prst="rect">
              <a:avLst/>
            </a:prstGeom>
            <a:solidFill>
              <a:srgbClr val="01B5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하늬바람B" panose="02020600000000000000" pitchFamily="18" charset="-127"/>
                  <a:cs typeface="+mn-cs"/>
                </a:rPr>
                <a:t> 보통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060459D-1AD8-4E2E-9BD0-4D18EF51EA23}"/>
                </a:ext>
              </a:extLst>
            </p:cNvPr>
            <p:cNvSpPr/>
            <p:nvPr/>
          </p:nvSpPr>
          <p:spPr>
            <a:xfrm>
              <a:off x="2839311" y="4974583"/>
              <a:ext cx="1215750" cy="2144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하늬바람B" panose="02020600000000000000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하늬바람B" panose="02020600000000000000" pitchFamily="18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하늬바람B" panose="02020600000000000000" pitchFamily="18" charset="-127"/>
                  <a:cs typeface="+mn-cs"/>
                </a:rPr>
                <a:t>나쁨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740BACD-00BD-4DB7-9CED-9E40786CF0B0}"/>
                </a:ext>
              </a:extLst>
            </p:cNvPr>
            <p:cNvSpPr/>
            <p:nvPr/>
          </p:nvSpPr>
          <p:spPr>
            <a:xfrm>
              <a:off x="3458775" y="4972590"/>
              <a:ext cx="682565" cy="216474"/>
            </a:xfrm>
            <a:prstGeom prst="rect">
              <a:avLst/>
            </a:prstGeom>
            <a:solidFill>
              <a:srgbClr val="DC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하늬바람B" panose="02020600000000000000" pitchFamily="18" charset="-127"/>
                  <a:cs typeface="+mn-cs"/>
                </a:rPr>
                <a:t>매우나쁨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endParaRPr>
            </a:p>
          </p:txBody>
        </p:sp>
      </p:grpSp>
      <p:pic>
        <p:nvPicPr>
          <p:cNvPr id="8214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155" y="3159117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90" y="4400234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804" y="2853449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555" y="3311517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31" y="3371120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19" y="3244304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523" y="3311517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17" y="5054844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30" y="4946969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006" y="3642008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3F7F"/>
              </a:clrFrom>
              <a:clrTo>
                <a:srgbClr val="003F7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919" y="3365367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순서도: 대체 처리 84"/>
          <p:cNvSpPr/>
          <p:nvPr/>
        </p:nvSpPr>
        <p:spPr>
          <a:xfrm>
            <a:off x="252353" y="1504357"/>
            <a:ext cx="3960631" cy="101412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기기번호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/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기기정보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7900" y="1285581"/>
            <a:ext cx="1750060" cy="497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주차장 </a:t>
            </a:r>
            <a:r>
              <a:rPr lang="en-US" altLang="ko-KR" sz="2400" dirty="0" smtClean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B1</a:t>
            </a:r>
            <a:endParaRPr lang="ko-KR" altLang="en-US" sz="2400" dirty="0">
              <a:solidFill>
                <a:schemeClr val="tx1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02" name="순서도: 대체 처리 101"/>
          <p:cNvSpPr/>
          <p:nvPr/>
        </p:nvSpPr>
        <p:spPr>
          <a:xfrm>
            <a:off x="252353" y="2705586"/>
            <a:ext cx="3960631" cy="101412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기기번호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/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기기정보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07900" y="2486810"/>
            <a:ext cx="1750060" cy="497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주차장 </a:t>
            </a:r>
            <a:r>
              <a:rPr lang="en-US" altLang="ko-KR" sz="2400" dirty="0" smtClean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B2</a:t>
            </a:r>
            <a:endParaRPr lang="ko-KR" altLang="en-US" sz="2400" dirty="0">
              <a:solidFill>
                <a:schemeClr val="tx1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54286"/>
              </p:ext>
            </p:extLst>
          </p:nvPr>
        </p:nvGraphicFramePr>
        <p:xfrm>
          <a:off x="252352" y="4081264"/>
          <a:ext cx="3983996" cy="2583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998">
                  <a:extLst>
                    <a:ext uri="{9D8B030D-6E8A-4147-A177-3AD203B41FA5}">
                      <a16:colId xmlns:a16="http://schemas.microsoft.com/office/drawing/2014/main" val="2201484185"/>
                    </a:ext>
                  </a:extLst>
                </a:gridCol>
                <a:gridCol w="1991998">
                  <a:extLst>
                    <a:ext uri="{9D8B030D-6E8A-4147-A177-3AD203B41FA5}">
                      <a16:colId xmlns:a16="http://schemas.microsoft.com/office/drawing/2014/main" val="2402296913"/>
                    </a:ext>
                  </a:extLst>
                </a:gridCol>
              </a:tblGrid>
              <a:tr h="86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기기이상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(ON/OFF)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 smtClean="0">
                        <a:solidFill>
                          <a:srgbClr val="FF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F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오류발생</a:t>
                      </a:r>
                      <a:endParaRPr lang="ko-KR" altLang="en-US" sz="2400" b="0" dirty="0">
                        <a:solidFill>
                          <a:srgbClr val="FF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201657"/>
                  </a:ext>
                </a:extLst>
              </a:tr>
              <a:tr h="86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데이터 전달 오류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F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오류발생</a:t>
                      </a:r>
                      <a:endParaRPr lang="ko-KR" altLang="en-US" sz="2400" b="0" dirty="0">
                        <a:solidFill>
                          <a:srgbClr val="FF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018851"/>
                  </a:ext>
                </a:extLst>
              </a:tr>
              <a:tr h="86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수치오류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F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오류발생</a:t>
                      </a:r>
                      <a:endParaRPr lang="ko-KR" altLang="en-US" sz="2400" b="0" dirty="0">
                        <a:solidFill>
                          <a:srgbClr val="FF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024552"/>
                  </a:ext>
                </a:extLst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252352" y="3791646"/>
            <a:ext cx="1750060" cy="521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주차장 </a:t>
            </a:r>
            <a:r>
              <a:rPr lang="en-US" altLang="ko-KR" sz="2400" dirty="0" smtClean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B2</a:t>
            </a:r>
            <a:endParaRPr lang="ko-KR" altLang="en-US" sz="2400" dirty="0">
              <a:solidFill>
                <a:schemeClr val="tx1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11270" name="Picture 6" descr="ì¶ê°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152" y="842132"/>
            <a:ext cx="662406" cy="66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941684" y="943341"/>
            <a:ext cx="889139" cy="541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추가</a:t>
            </a:r>
            <a:endParaRPr lang="ko-KR" altLang="en-US" sz="2400" dirty="0">
              <a:solidFill>
                <a:schemeClr val="tx1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5650045" y="2862289"/>
            <a:ext cx="683714" cy="461557"/>
          </a:xfrm>
          <a:prstGeom prst="wedgeEllipse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6" name="TextBox 15"/>
          <p:cNvSpPr txBox="1"/>
          <p:nvPr/>
        </p:nvSpPr>
        <p:spPr>
          <a:xfrm>
            <a:off x="5145099" y="2937052"/>
            <a:ext cx="1693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20㎍/</a:t>
            </a:r>
            <a:r>
              <a:rPr lang="en-US" altLang="ko-KR" sz="1200" dirty="0" smtClean="0">
                <a:solidFill>
                  <a:schemeClr val="bg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㎥</a:t>
            </a:r>
            <a:endParaRPr lang="ko-KR" altLang="en-US" sz="1200" dirty="0">
              <a:solidFill>
                <a:schemeClr val="bg1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09" name="타원형 설명선 108"/>
          <p:cNvSpPr/>
          <p:nvPr/>
        </p:nvSpPr>
        <p:spPr>
          <a:xfrm>
            <a:off x="8454856" y="2460927"/>
            <a:ext cx="683714" cy="461557"/>
          </a:xfrm>
          <a:prstGeom prst="wedgeEllipse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10" name="TextBox 109"/>
          <p:cNvSpPr txBox="1"/>
          <p:nvPr/>
        </p:nvSpPr>
        <p:spPr>
          <a:xfrm>
            <a:off x="7949910" y="2535690"/>
            <a:ext cx="1693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53㎍</a:t>
            </a:r>
            <a:r>
              <a:rPr lang="en-US" altLang="ko-KR" sz="1200" dirty="0">
                <a:solidFill>
                  <a:schemeClr val="bg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/</a:t>
            </a:r>
            <a:r>
              <a:rPr lang="en-US" altLang="ko-KR" sz="1200" dirty="0" smtClean="0">
                <a:solidFill>
                  <a:schemeClr val="bg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㎥</a:t>
            </a:r>
            <a:endParaRPr lang="ko-KR" altLang="en-US" sz="1200" dirty="0">
              <a:solidFill>
                <a:schemeClr val="bg1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762642" y="5607899"/>
            <a:ext cx="1411932" cy="10818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869241" y="5687371"/>
            <a:ext cx="1265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1/2</a:t>
            </a:r>
            <a:endParaRPr lang="ko-KR" altLang="en-US" sz="48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197992" y="2929008"/>
            <a:ext cx="809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현위치</a:t>
            </a:r>
            <a:endParaRPr lang="ko-KR" altLang="en-US" sz="1600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4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977" y="77275"/>
            <a:ext cx="2769528" cy="752201"/>
            <a:chOff x="1762334" y="2139606"/>
            <a:chExt cx="1659890" cy="45082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1762334" y="2139606"/>
              <a:ext cx="406994" cy="45082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56552" y="2166737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dobe Ming Std L" panose="02020300000000000000" pitchFamily="18" charset="-128"/>
                </a:rPr>
                <a:t>木漏れ日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836813" y="199431"/>
            <a:ext cx="0" cy="507887"/>
          </a:xfrm>
          <a:prstGeom prst="line">
            <a:avLst/>
          </a:prstGeom>
          <a:ln w="2857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3440437" y="115140"/>
            <a:ext cx="1985920" cy="59217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Management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530895" y="115140"/>
            <a:ext cx="1708217" cy="584583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Statistics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7343650" y="115140"/>
            <a:ext cx="1476352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8208" name="Picture 16" descr="ìë¦¼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959" y="30428"/>
            <a:ext cx="754005" cy="7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150124" y="307208"/>
            <a:ext cx="227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Login | Join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US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6E2F17-EBB2-427C-A954-7F52958A8747}"/>
              </a:ext>
            </a:extLst>
          </p:cNvPr>
          <p:cNvGrpSpPr/>
          <p:nvPr/>
        </p:nvGrpSpPr>
        <p:grpSpPr>
          <a:xfrm>
            <a:off x="118545" y="1025181"/>
            <a:ext cx="6266458" cy="5252936"/>
            <a:chOff x="1461952" y="944616"/>
            <a:chExt cx="6289184" cy="538116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8D1AE47-3CDC-4542-AB6C-A633CAF9B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1952" y="944616"/>
              <a:ext cx="6289184" cy="5381169"/>
            </a:xfrm>
            <a:prstGeom prst="rect">
              <a:avLst/>
            </a:prstGeom>
          </p:spPr>
        </p:pic>
        <p:pic>
          <p:nvPicPr>
            <p:cNvPr id="17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9DA5B4F4-17C7-4D47-A613-26EB02EA7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976" y="3159117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8D90EDF5-AAB1-4B07-817E-5C5FF0895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111" y="4400234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1C1C3647-2C10-4E0D-9AF5-AB29A6E35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8625" y="2853449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84F1FAF1-3BA2-4BD1-8677-2A2E8387A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376" y="3311517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15D3D214-68D6-434F-9CBB-AEACE4AE7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952" y="3371120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EBEC529C-8D40-4FAC-BE9B-218CE6BAA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140" y="3244304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635EDBB4-C77F-40A3-8DF9-3257EA87F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344" y="3311517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DC769E65-858D-4CB1-A0DF-AAEACFCFF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8" y="5054844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6A35CD89-C8F3-40CB-AE81-00192062F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151" y="4946969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804BBB86-2C67-4ACA-AD42-5A6603ABB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827" y="3642008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2" descr="êµ¬ê¸ ë§µ í pngì ëí ì´ë¯¸ì§ ê²ìê²°ê³¼">
              <a:extLst>
                <a:ext uri="{FF2B5EF4-FFF2-40B4-BE49-F238E27FC236}">
                  <a16:creationId xmlns:a16="http://schemas.microsoft.com/office/drawing/2014/main" id="{C956FA04-7887-47CE-93D9-E3CD6D83D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3F7F"/>
                </a:clrFrom>
                <a:clrTo>
                  <a:srgbClr val="003F7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740" y="3365367"/>
              <a:ext cx="294757" cy="476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D805374-DEFC-44EE-A3BF-EC86C7471A7E}"/>
              </a:ext>
            </a:extLst>
          </p:cNvPr>
          <p:cNvGrpSpPr/>
          <p:nvPr/>
        </p:nvGrpSpPr>
        <p:grpSpPr>
          <a:xfrm>
            <a:off x="113368" y="6328192"/>
            <a:ext cx="6271635" cy="390565"/>
            <a:chOff x="1930870" y="4972590"/>
            <a:chExt cx="2210470" cy="21647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AB8803-8447-41BF-BB71-E99AFF0DB71A}"/>
                </a:ext>
              </a:extLst>
            </p:cNvPr>
            <p:cNvSpPr/>
            <p:nvPr/>
          </p:nvSpPr>
          <p:spPr>
            <a:xfrm>
              <a:off x="1930870" y="4974583"/>
              <a:ext cx="563004" cy="214481"/>
            </a:xfrm>
            <a:prstGeom prst="rect">
              <a:avLst/>
            </a:prstGeom>
            <a:solidFill>
              <a:srgbClr val="275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좋음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5F1F47-DE27-4D81-A512-6C2482F0D09D}"/>
                </a:ext>
              </a:extLst>
            </p:cNvPr>
            <p:cNvSpPr/>
            <p:nvPr/>
          </p:nvSpPr>
          <p:spPr>
            <a:xfrm>
              <a:off x="2326858" y="4974583"/>
              <a:ext cx="656510" cy="214481"/>
            </a:xfrm>
            <a:prstGeom prst="rect">
              <a:avLst/>
            </a:prstGeom>
            <a:solidFill>
              <a:srgbClr val="01B5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보통</a:t>
              </a:r>
              <a:endParaRPr lang="ko-KR" altLang="en-US" sz="24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4CCA73-82AF-4BA9-8DC1-1F512093F7C0}"/>
                </a:ext>
              </a:extLst>
            </p:cNvPr>
            <p:cNvSpPr/>
            <p:nvPr/>
          </p:nvSpPr>
          <p:spPr>
            <a:xfrm>
              <a:off x="2839311" y="4974583"/>
              <a:ext cx="1215750" cy="2144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</a:t>
              </a:r>
              <a:r>
                <a:rPr lang="ko-KR" altLang="en-US" sz="1400" dirty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</a:t>
              </a:r>
              <a:r>
                <a:rPr lang="ko-KR" altLang="en-US" sz="2000" dirty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나쁨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A12807-5108-47A2-896C-A9151EA5E71A}"/>
                </a:ext>
              </a:extLst>
            </p:cNvPr>
            <p:cNvSpPr/>
            <p:nvPr/>
          </p:nvSpPr>
          <p:spPr>
            <a:xfrm>
              <a:off x="3458775" y="4972590"/>
              <a:ext cx="682565" cy="216474"/>
            </a:xfrm>
            <a:prstGeom prst="rect">
              <a:avLst/>
            </a:prstGeom>
            <a:solidFill>
              <a:srgbClr val="DC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매우나쁨</a:t>
              </a:r>
              <a:endParaRPr lang="ko-KR" altLang="en-US" sz="16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56F895C0-76E5-440E-A6C0-4D76753EB7C5}"/>
              </a:ext>
            </a:extLst>
          </p:cNvPr>
          <p:cNvSpPr/>
          <p:nvPr/>
        </p:nvSpPr>
        <p:spPr>
          <a:xfrm>
            <a:off x="6598971" y="1033527"/>
            <a:ext cx="5464457" cy="68506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기기번호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/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기기정보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608BF3-130E-4A4D-8083-E16EA3D32695}"/>
              </a:ext>
            </a:extLst>
          </p:cNvPr>
          <p:cNvSpPr/>
          <p:nvPr/>
        </p:nvSpPr>
        <p:spPr>
          <a:xfrm>
            <a:off x="6598971" y="827411"/>
            <a:ext cx="1750060" cy="497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주차장 </a:t>
            </a:r>
            <a:r>
              <a:rPr lang="en-US" altLang="ko-KR" sz="2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B2</a:t>
            </a:r>
            <a:endParaRPr lang="ko-KR" altLang="en-US" sz="2400" dirty="0">
              <a:solidFill>
                <a:schemeClr val="tx1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B0AAD31F-17E2-4238-894A-4BFE4E778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603279"/>
              </p:ext>
            </p:extLst>
          </p:nvPr>
        </p:nvGraphicFramePr>
        <p:xfrm>
          <a:off x="6532981" y="1196968"/>
          <a:ext cx="5659019" cy="5571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359A5A21-FA49-4CB4-829D-140D102170E0}"/>
              </a:ext>
            </a:extLst>
          </p:cNvPr>
          <p:cNvSpPr/>
          <p:nvPr/>
        </p:nvSpPr>
        <p:spPr>
          <a:xfrm>
            <a:off x="6667061" y="1878368"/>
            <a:ext cx="237059" cy="2370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A6DA2A-53DE-4044-A14C-574D04B081B9}"/>
              </a:ext>
            </a:extLst>
          </p:cNvPr>
          <p:cNvSpPr/>
          <p:nvPr/>
        </p:nvSpPr>
        <p:spPr>
          <a:xfrm>
            <a:off x="7599126" y="1880198"/>
            <a:ext cx="237059" cy="2370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ED3D2-88CB-4541-A0E3-00377562644A}"/>
              </a:ext>
            </a:extLst>
          </p:cNvPr>
          <p:cNvSpPr txBox="1"/>
          <p:nvPr/>
        </p:nvSpPr>
        <p:spPr>
          <a:xfrm>
            <a:off x="6839558" y="1870653"/>
            <a:ext cx="142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그래프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0453C9-8913-4332-ADE3-0ECC0D55236A}"/>
              </a:ext>
            </a:extLst>
          </p:cNvPr>
          <p:cNvSpPr txBox="1"/>
          <p:nvPr/>
        </p:nvSpPr>
        <p:spPr>
          <a:xfrm>
            <a:off x="7803322" y="1849913"/>
            <a:ext cx="142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표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E3F25AD-D6FE-45BC-B09C-6E52EB481E3E}"/>
              </a:ext>
            </a:extLst>
          </p:cNvPr>
          <p:cNvSpPr/>
          <p:nvPr/>
        </p:nvSpPr>
        <p:spPr>
          <a:xfrm>
            <a:off x="6739251" y="1947120"/>
            <a:ext cx="100307" cy="124880"/>
          </a:xfrm>
          <a:prstGeom prst="ellipse">
            <a:avLst/>
          </a:prstGeom>
          <a:solidFill>
            <a:schemeClr val="tx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E197EE-425A-48F6-9DE5-F1DF9580977C}"/>
              </a:ext>
            </a:extLst>
          </p:cNvPr>
          <p:cNvSpPr txBox="1"/>
          <p:nvPr/>
        </p:nvSpPr>
        <p:spPr>
          <a:xfrm>
            <a:off x="7703016" y="7207755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선택사항</a:t>
            </a:r>
            <a:endParaRPr lang="en-US" altLang="ko-KR" sz="14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9701520" y="1817750"/>
            <a:ext cx="2361908" cy="36068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월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·</a:t>
            </a:r>
            <a:r>
              <a:rPr lang="ko-KR" altLang="en-US" sz="2000" dirty="0" smtClean="0">
                <a:solidFill>
                  <a:prstClr val="white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연도별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선택</a:t>
            </a:r>
          </a:p>
        </p:txBody>
      </p:sp>
      <p:sp>
        <p:nvSpPr>
          <p:cNvPr id="55" name="이등변 삼각형 54"/>
          <p:cNvSpPr/>
          <p:nvPr/>
        </p:nvSpPr>
        <p:spPr>
          <a:xfrm flipV="1">
            <a:off x="11684082" y="1899641"/>
            <a:ext cx="289368" cy="21011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80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4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977" y="77275"/>
            <a:ext cx="2769528" cy="752201"/>
            <a:chOff x="1762334" y="2139606"/>
            <a:chExt cx="1659890" cy="45082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1762334" y="2139606"/>
              <a:ext cx="406994" cy="45082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56552" y="2166737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dobe Ming Std L" panose="02020300000000000000" pitchFamily="18" charset="-128"/>
                  <a:cs typeface="+mn-cs"/>
                </a:rPr>
                <a:t>木漏れ日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836813" y="199431"/>
            <a:ext cx="0" cy="507887"/>
          </a:xfrm>
          <a:prstGeom prst="line">
            <a:avLst/>
          </a:prstGeom>
          <a:ln w="2857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3440437" y="115140"/>
            <a:ext cx="1985920" cy="59217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Management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530895" y="115140"/>
            <a:ext cx="1708217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Statistics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7343650" y="115140"/>
            <a:ext cx="1476352" cy="584583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white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pic>
        <p:nvPicPr>
          <p:cNvPr id="8208" name="Picture 16" descr="ìë¦¼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959" y="30428"/>
            <a:ext cx="754005" cy="7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150124" y="307208"/>
            <a:ext cx="227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Login | Join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US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" name="직각 삼각형 1"/>
          <p:cNvSpPr/>
          <p:nvPr/>
        </p:nvSpPr>
        <p:spPr>
          <a:xfrm rot="10800000">
            <a:off x="-5506109" y="830302"/>
            <a:ext cx="17698110" cy="3440614"/>
          </a:xfrm>
          <a:custGeom>
            <a:avLst/>
            <a:gdLst>
              <a:gd name="connsiteX0" fmla="*/ 0 w 17731564"/>
              <a:gd name="connsiteY0" fmla="*/ 2848041 h 2848041"/>
              <a:gd name="connsiteX1" fmla="*/ 0 w 17731564"/>
              <a:gd name="connsiteY1" fmla="*/ 0 h 2848041"/>
              <a:gd name="connsiteX2" fmla="*/ 17731564 w 17731564"/>
              <a:gd name="connsiteY2" fmla="*/ 2848041 h 2848041"/>
              <a:gd name="connsiteX3" fmla="*/ 0 w 17731564"/>
              <a:gd name="connsiteY3" fmla="*/ 2848041 h 2848041"/>
              <a:gd name="connsiteX0" fmla="*/ 0 w 17698110"/>
              <a:gd name="connsiteY0" fmla="*/ 2848041 h 2859193"/>
              <a:gd name="connsiteX1" fmla="*/ 0 w 17698110"/>
              <a:gd name="connsiteY1" fmla="*/ 0 h 2859193"/>
              <a:gd name="connsiteX2" fmla="*/ 17698110 w 17698110"/>
              <a:gd name="connsiteY2" fmla="*/ 2859193 h 2859193"/>
              <a:gd name="connsiteX3" fmla="*/ 0 w 17698110"/>
              <a:gd name="connsiteY3" fmla="*/ 2848041 h 2859193"/>
              <a:gd name="connsiteX0" fmla="*/ 0 w 17698110"/>
              <a:gd name="connsiteY0" fmla="*/ 2848041 h 2859193"/>
              <a:gd name="connsiteX1" fmla="*/ 0 w 17698110"/>
              <a:gd name="connsiteY1" fmla="*/ 0 h 2859193"/>
              <a:gd name="connsiteX2" fmla="*/ 17698110 w 17698110"/>
              <a:gd name="connsiteY2" fmla="*/ 2859193 h 2859193"/>
              <a:gd name="connsiteX3" fmla="*/ 0 w 17698110"/>
              <a:gd name="connsiteY3" fmla="*/ 2848041 h 2859193"/>
              <a:gd name="connsiteX0" fmla="*/ 0 w 17698110"/>
              <a:gd name="connsiteY0" fmla="*/ 2848041 h 2859193"/>
              <a:gd name="connsiteX1" fmla="*/ 0 w 17698110"/>
              <a:gd name="connsiteY1" fmla="*/ 0 h 2859193"/>
              <a:gd name="connsiteX2" fmla="*/ 17698110 w 17698110"/>
              <a:gd name="connsiteY2" fmla="*/ 2859193 h 2859193"/>
              <a:gd name="connsiteX3" fmla="*/ 0 w 17698110"/>
              <a:gd name="connsiteY3" fmla="*/ 2848041 h 2859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8110" h="2859193">
                <a:moveTo>
                  <a:pt x="0" y="2848041"/>
                </a:moveTo>
                <a:lnTo>
                  <a:pt x="0" y="0"/>
                </a:lnTo>
                <a:lnTo>
                  <a:pt x="17698110" y="2859193"/>
                </a:lnTo>
                <a:lnTo>
                  <a:pt x="0" y="2848041"/>
                </a:lnTo>
                <a:close/>
              </a:path>
            </a:pathLst>
          </a:custGeom>
          <a:solidFill>
            <a:srgbClr val="CD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330" y="1633284"/>
            <a:ext cx="2645496" cy="22728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84" b="89796" l="0" r="100000">
                        <a14:foregroundMark x1="14699" y1="52041" x2="15904" y2="71429"/>
                        <a14:foregroundMark x1="10602" y1="68367" x2="10602" y2="73469"/>
                        <a14:foregroundMark x1="69157" y1="65306" x2="69398" y2="71429"/>
                        <a14:foregroundMark x1="84819" y1="47959" x2="85301" y2="53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2337" y="699723"/>
            <a:ext cx="6373683" cy="2343006"/>
          </a:xfrm>
          <a:prstGeom prst="rect">
            <a:avLst/>
          </a:prstGeom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35" y="887325"/>
            <a:ext cx="4449240" cy="297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657642">
            <a:off x="-627857" y="3062491"/>
            <a:ext cx="13001519" cy="1880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구름 9"/>
          <p:cNvSpPr/>
          <p:nvPr/>
        </p:nvSpPr>
        <p:spPr>
          <a:xfrm>
            <a:off x="8872355" y="1671758"/>
            <a:ext cx="526069" cy="759649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구름 25"/>
          <p:cNvSpPr/>
          <p:nvPr/>
        </p:nvSpPr>
        <p:spPr>
          <a:xfrm>
            <a:off x="9784099" y="1099359"/>
            <a:ext cx="410796" cy="36206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11317865" y="1293395"/>
            <a:ext cx="685249" cy="592895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11274918" y="2091319"/>
            <a:ext cx="306531" cy="24999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10028627" y="2104318"/>
            <a:ext cx="306531" cy="24999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2428823" y="1184438"/>
            <a:ext cx="410796" cy="36206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077791" y="1329766"/>
            <a:ext cx="306531" cy="24999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구름 32"/>
          <p:cNvSpPr/>
          <p:nvPr/>
        </p:nvSpPr>
        <p:spPr>
          <a:xfrm>
            <a:off x="3934211" y="1296508"/>
            <a:ext cx="306531" cy="24999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975" y="2410063"/>
            <a:ext cx="4169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latin typeface="Adobe Ming Std L" panose="02020300000000000000" pitchFamily="18" charset="-128"/>
                <a:ea typeface="Adobe Ming Std L" panose="02020300000000000000" pitchFamily="18" charset="-128"/>
              </a:rPr>
              <a:t>木漏れ日</a:t>
            </a:r>
            <a:endParaRPr lang="en-US" altLang="ja-JP" sz="4000" dirty="0" smtClean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  <a:p>
            <a:endParaRPr lang="en-US" altLang="ko-KR" sz="14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  <a:p>
            <a:r>
              <a:rPr lang="ko-KR" altLang="en-US" sz="8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</a:t>
            </a:r>
            <a:endParaRPr lang="en-US" altLang="ko-KR" sz="800" dirty="0" smtClean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  <a:p>
            <a:r>
              <a:rPr lang="ko-KR" altLang="en-US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 </a:t>
            </a:r>
            <a:r>
              <a:rPr lang="ko-KR" altLang="en-US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우리 집 주변의 미세먼지 확인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6055" y="3977485"/>
            <a:ext cx="1531594" cy="562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　</a:t>
            </a:r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시작하기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45059" y="4995746"/>
            <a:ext cx="3137370" cy="15483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99%</a:t>
            </a:r>
          </a:p>
          <a:p>
            <a:pPr algn="ctr"/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미세먼지 수치 확인</a:t>
            </a:r>
            <a:endParaRPr lang="en-US" altLang="ko-KR" sz="20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불안한 미세먼지가 아니라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정확히 알고 대비하자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581810" y="4995746"/>
            <a:ext cx="3137370" cy="15483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</a:t>
            </a:r>
            <a:endParaRPr lang="en-US" altLang="ko-KR" sz="32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위험지역 확인</a:t>
            </a:r>
            <a:endParaRPr lang="en-US" altLang="ko-KR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바로바로 알려주는 알림으로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실시간으로 대비하자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918561" y="4995745"/>
            <a:ext cx="3137370" cy="15483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오류 처리</a:t>
            </a:r>
            <a:endParaRPr lang="en-US" altLang="ko-KR" sz="32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간편한 확인으로 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일어난 오류에 대한 빠른 처리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900467" y="3983742"/>
            <a:ext cx="1606876" cy="5621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  오류</a:t>
            </a:r>
            <a:r>
              <a:rPr lang="ko-KR" altLang="en-US" sz="7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</a:t>
            </a:r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신고   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1030" name="Picture 6" descr="ì¤ë¥ ìì© íë¡ê·¸ë¨ ìì´ì½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50" y="4104970"/>
            <a:ext cx="331894" cy="3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s boot icon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6094" y1="19141" x2="50391" y2="34375"/>
                        <a14:foregroundMark x1="70703" y1="30859" x2="73438" y2="3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04" y="4051447"/>
            <a:ext cx="441151" cy="44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47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4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977" y="77275"/>
            <a:ext cx="2769528" cy="752201"/>
            <a:chOff x="1762334" y="2139606"/>
            <a:chExt cx="1659890" cy="45082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1762334" y="2139606"/>
              <a:ext cx="406994" cy="45082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56552" y="2166737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dobe Ming Std L" panose="02020300000000000000" pitchFamily="18" charset="-128"/>
                  <a:cs typeface="+mn-cs"/>
                </a:rPr>
                <a:t>木漏れ日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836813" y="199431"/>
            <a:ext cx="0" cy="507887"/>
          </a:xfrm>
          <a:prstGeom prst="line">
            <a:avLst/>
          </a:prstGeom>
          <a:ln w="2857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3440437" y="115140"/>
            <a:ext cx="1985920" cy="59217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Management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530895" y="115140"/>
            <a:ext cx="1708217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Statistics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7343650" y="115140"/>
            <a:ext cx="1476352" cy="584583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white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pic>
        <p:nvPicPr>
          <p:cNvPr id="8208" name="Picture 16" descr="ìë¦¼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959" y="30428"/>
            <a:ext cx="754005" cy="7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150124" y="307208"/>
            <a:ext cx="227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Login | Join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US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" name="직각 삼각형 1"/>
          <p:cNvSpPr/>
          <p:nvPr/>
        </p:nvSpPr>
        <p:spPr>
          <a:xfrm rot="10800000">
            <a:off x="-5506109" y="830302"/>
            <a:ext cx="17698110" cy="3440614"/>
          </a:xfrm>
          <a:custGeom>
            <a:avLst/>
            <a:gdLst>
              <a:gd name="connsiteX0" fmla="*/ 0 w 17731564"/>
              <a:gd name="connsiteY0" fmla="*/ 2848041 h 2848041"/>
              <a:gd name="connsiteX1" fmla="*/ 0 w 17731564"/>
              <a:gd name="connsiteY1" fmla="*/ 0 h 2848041"/>
              <a:gd name="connsiteX2" fmla="*/ 17731564 w 17731564"/>
              <a:gd name="connsiteY2" fmla="*/ 2848041 h 2848041"/>
              <a:gd name="connsiteX3" fmla="*/ 0 w 17731564"/>
              <a:gd name="connsiteY3" fmla="*/ 2848041 h 2848041"/>
              <a:gd name="connsiteX0" fmla="*/ 0 w 17698110"/>
              <a:gd name="connsiteY0" fmla="*/ 2848041 h 2859193"/>
              <a:gd name="connsiteX1" fmla="*/ 0 w 17698110"/>
              <a:gd name="connsiteY1" fmla="*/ 0 h 2859193"/>
              <a:gd name="connsiteX2" fmla="*/ 17698110 w 17698110"/>
              <a:gd name="connsiteY2" fmla="*/ 2859193 h 2859193"/>
              <a:gd name="connsiteX3" fmla="*/ 0 w 17698110"/>
              <a:gd name="connsiteY3" fmla="*/ 2848041 h 2859193"/>
              <a:gd name="connsiteX0" fmla="*/ 0 w 17698110"/>
              <a:gd name="connsiteY0" fmla="*/ 2848041 h 2859193"/>
              <a:gd name="connsiteX1" fmla="*/ 0 w 17698110"/>
              <a:gd name="connsiteY1" fmla="*/ 0 h 2859193"/>
              <a:gd name="connsiteX2" fmla="*/ 17698110 w 17698110"/>
              <a:gd name="connsiteY2" fmla="*/ 2859193 h 2859193"/>
              <a:gd name="connsiteX3" fmla="*/ 0 w 17698110"/>
              <a:gd name="connsiteY3" fmla="*/ 2848041 h 2859193"/>
              <a:gd name="connsiteX0" fmla="*/ 0 w 17698110"/>
              <a:gd name="connsiteY0" fmla="*/ 2848041 h 2859193"/>
              <a:gd name="connsiteX1" fmla="*/ 0 w 17698110"/>
              <a:gd name="connsiteY1" fmla="*/ 0 h 2859193"/>
              <a:gd name="connsiteX2" fmla="*/ 17698110 w 17698110"/>
              <a:gd name="connsiteY2" fmla="*/ 2859193 h 2859193"/>
              <a:gd name="connsiteX3" fmla="*/ 0 w 17698110"/>
              <a:gd name="connsiteY3" fmla="*/ 2848041 h 2859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8110" h="2859193">
                <a:moveTo>
                  <a:pt x="0" y="2848041"/>
                </a:moveTo>
                <a:lnTo>
                  <a:pt x="0" y="0"/>
                </a:lnTo>
                <a:lnTo>
                  <a:pt x="17698110" y="2859193"/>
                </a:lnTo>
                <a:lnTo>
                  <a:pt x="0" y="2848041"/>
                </a:lnTo>
                <a:close/>
              </a:path>
            </a:pathLst>
          </a:custGeom>
          <a:solidFill>
            <a:srgbClr val="CD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497" y="2121819"/>
            <a:ext cx="2028825" cy="1743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84" b="89796" l="0" r="100000">
                        <a14:foregroundMark x1="14699" y1="52041" x2="15904" y2="71429"/>
                        <a14:foregroundMark x1="10602" y1="68367" x2="10602" y2="73469"/>
                        <a14:foregroundMark x1="69157" y1="65306" x2="69398" y2="71429"/>
                        <a14:foregroundMark x1="84819" y1="47959" x2="85301" y2="53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2337" y="699723"/>
            <a:ext cx="6373683" cy="2343006"/>
          </a:xfrm>
          <a:prstGeom prst="rect">
            <a:avLst/>
          </a:prstGeom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35" y="887325"/>
            <a:ext cx="4449240" cy="297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657642">
            <a:off x="-627857" y="3062491"/>
            <a:ext cx="13001519" cy="1880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구름 9"/>
          <p:cNvSpPr/>
          <p:nvPr/>
        </p:nvSpPr>
        <p:spPr>
          <a:xfrm>
            <a:off x="8872355" y="1671758"/>
            <a:ext cx="526069" cy="759649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구름 25"/>
          <p:cNvSpPr/>
          <p:nvPr/>
        </p:nvSpPr>
        <p:spPr>
          <a:xfrm>
            <a:off x="9784099" y="1099359"/>
            <a:ext cx="410796" cy="36206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11317865" y="1293395"/>
            <a:ext cx="685249" cy="592895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11274918" y="2091319"/>
            <a:ext cx="306531" cy="24999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10028627" y="2104318"/>
            <a:ext cx="306531" cy="24999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2428823" y="1184438"/>
            <a:ext cx="410796" cy="36206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077791" y="1329766"/>
            <a:ext cx="306531" cy="24999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구름 32"/>
          <p:cNvSpPr/>
          <p:nvPr/>
        </p:nvSpPr>
        <p:spPr>
          <a:xfrm>
            <a:off x="3934211" y="1296508"/>
            <a:ext cx="306531" cy="249996"/>
          </a:xfrm>
          <a:prstGeom prst="cloud">
            <a:avLst/>
          </a:prstGeom>
          <a:solidFill>
            <a:srgbClr val="D4C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975" y="2410063"/>
            <a:ext cx="4169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latin typeface="Adobe Ming Std L" panose="02020300000000000000" pitchFamily="18" charset="-128"/>
                <a:ea typeface="Adobe Ming Std L" panose="02020300000000000000" pitchFamily="18" charset="-128"/>
              </a:rPr>
              <a:t>木漏れ日</a:t>
            </a:r>
            <a:endParaRPr lang="en-US" altLang="ja-JP" sz="4000" dirty="0" smtClean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  <a:p>
            <a:endParaRPr lang="en-US" altLang="ko-KR" sz="14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  <a:p>
            <a:r>
              <a:rPr lang="ko-KR" altLang="en-US" sz="8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</a:t>
            </a:r>
            <a:endParaRPr lang="en-US" altLang="ko-KR" sz="800" dirty="0" smtClean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  <a:p>
            <a:r>
              <a:rPr lang="ko-KR" altLang="en-US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 </a:t>
            </a:r>
            <a:r>
              <a:rPr lang="ko-KR" altLang="en-US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우리 집 주변의 미세먼지 확인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6055" y="3977485"/>
            <a:ext cx="1449659" cy="5621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시작하기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45059" y="4995746"/>
            <a:ext cx="3137370" cy="15483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99%</a:t>
            </a:r>
          </a:p>
          <a:p>
            <a:pPr algn="ctr"/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미세먼지 수치 확인</a:t>
            </a:r>
            <a:endParaRPr lang="en-US" altLang="ko-KR" sz="20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불안한 미세먼지가 아니라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정확히 알고 대비하자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581810" y="4995746"/>
            <a:ext cx="3137370" cy="15483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</a:t>
            </a:r>
            <a:endParaRPr lang="en-US" altLang="ko-KR" sz="32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위험지역 확인</a:t>
            </a:r>
            <a:endParaRPr lang="en-US" altLang="ko-KR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바로바로 알려주는 알림으로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실시간으로 대비하자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918561" y="4995745"/>
            <a:ext cx="3137370" cy="15483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오류 처리</a:t>
            </a:r>
            <a:endParaRPr lang="en-US" altLang="ko-KR" sz="32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간편한 확인으로 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일어난 오류에 대한 빠른 처리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ㅊ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5259" y="1913363"/>
            <a:ext cx="11046190" cy="29708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2039"/>
              </p:ext>
            </p:extLst>
          </p:nvPr>
        </p:nvGraphicFramePr>
        <p:xfrm>
          <a:off x="764046" y="2526172"/>
          <a:ext cx="10589912" cy="159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213">
                  <a:extLst>
                    <a:ext uri="{9D8B030D-6E8A-4147-A177-3AD203B41FA5}">
                      <a16:colId xmlns:a16="http://schemas.microsoft.com/office/drawing/2014/main" val="2517248820"/>
                    </a:ext>
                  </a:extLst>
                </a:gridCol>
                <a:gridCol w="3237743">
                  <a:extLst>
                    <a:ext uri="{9D8B030D-6E8A-4147-A177-3AD203B41FA5}">
                      <a16:colId xmlns:a16="http://schemas.microsoft.com/office/drawing/2014/main" val="2842669898"/>
                    </a:ext>
                  </a:extLst>
                </a:gridCol>
                <a:gridCol w="2647478">
                  <a:extLst>
                    <a:ext uri="{9D8B030D-6E8A-4147-A177-3AD203B41FA5}">
                      <a16:colId xmlns:a16="http://schemas.microsoft.com/office/drawing/2014/main" val="1746068903"/>
                    </a:ext>
                  </a:extLst>
                </a:gridCol>
                <a:gridCol w="2647478">
                  <a:extLst>
                    <a:ext uri="{9D8B030D-6E8A-4147-A177-3AD203B41FA5}">
                      <a16:colId xmlns:a16="http://schemas.microsoft.com/office/drawing/2014/main" val="1247599298"/>
                    </a:ext>
                  </a:extLst>
                </a:gridCol>
              </a:tblGrid>
              <a:tr h="633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URL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http://komorebi.cf/api/$120000$VkinRlYOPfUm$7XYauuZGc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320897"/>
                  </a:ext>
                </a:extLst>
              </a:tr>
              <a:tr h="963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데이터 기간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2019-03-01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 10:00:00</a:t>
                      </a:r>
                    </a:p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2019-03-15 12:00:00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API</a:t>
                      </a:r>
                      <a:r>
                        <a:rPr lang="en-US" altLang="ko-KR" baseline="0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유형</a:t>
                      </a:r>
                      <a:endParaRPr lang="ko-KR" altLang="en-US" dirty="0" smtClean="0">
                        <a:solidFill>
                          <a:sysClr val="windowText" lastClr="00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  <a:latin typeface="a하늬바람B" panose="02020600000000000000" pitchFamily="18" charset="-127"/>
                          <a:ea typeface="a하늬바람B" panose="02020600000000000000" pitchFamily="18" charset="-127"/>
                        </a:rPr>
                        <a:t>지도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a하늬바람B" panose="02020600000000000000" pitchFamily="18" charset="-127"/>
                        <a:ea typeface="a하늬바람B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190527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9612286" y="4211874"/>
            <a:ext cx="1661766" cy="5241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확인</a:t>
            </a:r>
            <a:endParaRPr lang="ko-KR" altLang="en-US" sz="2400" dirty="0">
              <a:solidFill>
                <a:schemeClr val="tx1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2052" name="Picture 4" descr="ë³µì¬ ìì´ì½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29" y="2117373"/>
            <a:ext cx="372333" cy="37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696226" y="2154307"/>
            <a:ext cx="8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COPY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7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4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977" y="77275"/>
            <a:ext cx="2769528" cy="752201"/>
            <a:chOff x="1762334" y="2139606"/>
            <a:chExt cx="1659890" cy="45082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1762334" y="2139606"/>
              <a:ext cx="406994" cy="45082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56552" y="2166737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dobe Ming Std L" panose="02020300000000000000" pitchFamily="18" charset="-128"/>
                  <a:cs typeface="+mn-cs"/>
                </a:rPr>
                <a:t>木漏れ日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836813" y="199431"/>
            <a:ext cx="0" cy="507887"/>
          </a:xfrm>
          <a:prstGeom prst="line">
            <a:avLst/>
          </a:prstGeom>
          <a:ln w="2857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3440437" y="115140"/>
            <a:ext cx="1985920" cy="59217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Management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530895" y="115140"/>
            <a:ext cx="1708217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Statistics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7343650" y="115140"/>
            <a:ext cx="1476352" cy="584583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pic>
        <p:nvPicPr>
          <p:cNvPr id="8208" name="Picture 16" descr="ìë¦¼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959" y="30428"/>
            <a:ext cx="754005" cy="7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150124" y="307208"/>
            <a:ext cx="227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Login | Join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  <a:cs typeface="+mn-cs"/>
              </a:rPr>
              <a:t>US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6275" y="1052623"/>
            <a:ext cx="223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활용 사례</a:t>
            </a:r>
            <a:endParaRPr lang="ko-KR" altLang="en-US" sz="3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4619" y="1818168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dobe Ming Std L" panose="02020300000000000000" pitchFamily="18" charset="-128"/>
                <a:ea typeface="a하늬바람B" panose="02020600000000000000" pitchFamily="18" charset="-127"/>
              </a:rPr>
              <a:t> </a:t>
            </a:r>
            <a:r>
              <a:rPr lang="ja-JP" altLang="en-US" b="1" dirty="0" smtClean="0">
                <a:latin typeface="Adobe Ming Std L" panose="02020300000000000000" pitchFamily="18" charset="-128"/>
                <a:ea typeface="Adobe Ming Std L" panose="02020300000000000000" pitchFamily="18" charset="-128"/>
              </a:rPr>
              <a:t>木漏れ日</a:t>
            </a:r>
            <a:r>
              <a:rPr lang="ko-KR" altLang="en-US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는 </a:t>
            </a:r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iOS</a:t>
            </a:r>
            <a:r>
              <a:rPr lang="en-US" altLang="ko-KR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, Android, </a:t>
            </a:r>
            <a:r>
              <a:rPr lang="ko-KR" altLang="en-US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데스크톱 </a:t>
            </a:r>
            <a:r>
              <a:rPr lang="ko-KR" altLang="en-US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애플리케이션과 원활하게 통합됩니다</a:t>
            </a:r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.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9580" y="2381693"/>
            <a:ext cx="5123280" cy="4274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"data" :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"first" :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"</a:t>
            </a:r>
            <a:r>
              <a:rPr lang="en-US" altLang="ko-KR" dirty="0" err="1">
                <a:solidFill>
                  <a:schemeClr val="tx1"/>
                </a:solidFill>
              </a:rPr>
              <a:t>fine_dust</a:t>
            </a:r>
            <a:r>
              <a:rPr lang="en-US" altLang="ko-KR" dirty="0">
                <a:solidFill>
                  <a:schemeClr val="tx1"/>
                </a:solidFill>
              </a:rPr>
              <a:t>" : 20,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"humidity" : 7,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"latitude" : 35.8992601,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"longitude" : 128.6215081,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"</a:t>
            </a:r>
            <a:r>
              <a:rPr lang="en-US" altLang="ko-KR" dirty="0" err="1">
                <a:solidFill>
                  <a:schemeClr val="tx1"/>
                </a:solidFill>
              </a:rPr>
              <a:t>measurement_time</a:t>
            </a:r>
            <a:r>
              <a:rPr lang="en-US" altLang="ko-KR" dirty="0">
                <a:solidFill>
                  <a:schemeClr val="tx1"/>
                </a:solidFill>
              </a:rPr>
              <a:t>" : "2019-03-26 10:20:30",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"temperature" : 5,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"</a:t>
            </a:r>
            <a:r>
              <a:rPr lang="en-US" altLang="ko-KR" dirty="0" err="1">
                <a:solidFill>
                  <a:schemeClr val="tx1"/>
                </a:solidFill>
              </a:rPr>
              <a:t>ultrafine_dust</a:t>
            </a:r>
            <a:r>
              <a:rPr lang="en-US" altLang="ko-KR" dirty="0">
                <a:solidFill>
                  <a:schemeClr val="tx1"/>
                </a:solidFill>
              </a:rPr>
              <a:t>" : 97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"second" :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"</a:t>
            </a:r>
            <a:r>
              <a:rPr lang="en-US" altLang="ko-KR" dirty="0" err="1">
                <a:solidFill>
                  <a:schemeClr val="tx1"/>
                </a:solidFill>
              </a:rPr>
              <a:t>fine_dust</a:t>
            </a:r>
            <a:r>
              <a:rPr lang="en-US" altLang="ko-KR" dirty="0">
                <a:solidFill>
                  <a:schemeClr val="tx1"/>
                </a:solidFill>
              </a:rPr>
              <a:t>" : 203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318" y="2381693"/>
            <a:ext cx="4957031" cy="4274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8187070" y="3700130"/>
            <a:ext cx="963054" cy="2445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ysClr val="windowText" lastClr="000000"/>
                </a:solidFill>
              </a:rPr>
              <a:t>128.62150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150124" y="3700130"/>
            <a:ext cx="334118" cy="2445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x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037676" y="3727736"/>
            <a:ext cx="0" cy="216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6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68483" y="86487"/>
            <a:ext cx="309091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하늬바람B" panose="02020600000000000000" pitchFamily="18" charset="-127"/>
                <a:ea typeface="a하늬바람B" panose="02020600000000000000" pitchFamily="18" charset="-127"/>
              </a:rPr>
              <a:t>로그인 화면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00528" y="3349071"/>
            <a:ext cx="1928038" cy="997590"/>
            <a:chOff x="1552353" y="3396124"/>
            <a:chExt cx="1928038" cy="997590"/>
          </a:xfrm>
        </p:grpSpPr>
        <p:sp>
          <p:nvSpPr>
            <p:cNvPr id="55" name="순서도: 대체 처리 54"/>
            <p:cNvSpPr/>
            <p:nvPr/>
          </p:nvSpPr>
          <p:spPr>
            <a:xfrm>
              <a:off x="1979723" y="3396124"/>
              <a:ext cx="1500668" cy="470139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대체 처리 55"/>
            <p:cNvSpPr/>
            <p:nvPr/>
          </p:nvSpPr>
          <p:spPr>
            <a:xfrm>
              <a:off x="1552353" y="3396124"/>
              <a:ext cx="574159" cy="470139"/>
            </a:xfrm>
            <a:prstGeom prst="flowChartAlternate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2" descr="ë¡ê·¸ì¸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0377" y="3450358"/>
              <a:ext cx="391073" cy="39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순서도: 대체 처리 58"/>
            <p:cNvSpPr/>
            <p:nvPr/>
          </p:nvSpPr>
          <p:spPr>
            <a:xfrm>
              <a:off x="1979723" y="3923575"/>
              <a:ext cx="1500668" cy="470139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대체 처리 60"/>
            <p:cNvSpPr/>
            <p:nvPr/>
          </p:nvSpPr>
          <p:spPr>
            <a:xfrm>
              <a:off x="1552353" y="3923575"/>
              <a:ext cx="574159" cy="470139"/>
            </a:xfrm>
            <a:prstGeom prst="flowChartAlternate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10" descr="ë¹ë°ë²í¸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8696" y="3995082"/>
              <a:ext cx="296174" cy="345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순서도: 대체 처리 62"/>
          <p:cNvSpPr/>
          <p:nvPr/>
        </p:nvSpPr>
        <p:spPr>
          <a:xfrm>
            <a:off x="2310943" y="4551621"/>
            <a:ext cx="1500668" cy="47013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LOGIN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492529" y="2286198"/>
            <a:ext cx="1165672" cy="620757"/>
            <a:chOff x="1966733" y="2100804"/>
            <a:chExt cx="1165672" cy="62075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282118" y="2100804"/>
              <a:ext cx="422920" cy="468465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966733" y="2352229"/>
              <a:ext cx="1165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木漏れ日</a:t>
              </a:r>
              <a:endParaRPr lang="ko-KR" altLang="en-US" b="1" dirty="0">
                <a:latin typeface="Adobe Ming Std L" panose="02020300000000000000" pitchFamily="18" charset="-128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7069327" y="2833824"/>
            <a:ext cx="3270594" cy="1583727"/>
            <a:chOff x="1552353" y="3396124"/>
            <a:chExt cx="1928039" cy="997590"/>
          </a:xfrm>
        </p:grpSpPr>
        <p:sp>
          <p:nvSpPr>
            <p:cNvPr id="113" name="순서도: 대체 처리 112"/>
            <p:cNvSpPr/>
            <p:nvPr/>
          </p:nvSpPr>
          <p:spPr>
            <a:xfrm>
              <a:off x="1924045" y="3396124"/>
              <a:ext cx="1556347" cy="470139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1552353" y="3396124"/>
              <a:ext cx="454031" cy="470139"/>
            </a:xfrm>
            <a:prstGeom prst="flowChartAlternate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Picture 2" descr="ë¡ê·¸ì¸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971" y="3435657"/>
              <a:ext cx="334493" cy="39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순서도: 대체 처리 115"/>
            <p:cNvSpPr/>
            <p:nvPr/>
          </p:nvSpPr>
          <p:spPr>
            <a:xfrm>
              <a:off x="1951464" y="3923575"/>
              <a:ext cx="1528927" cy="470139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552353" y="3923575"/>
              <a:ext cx="454031" cy="470139"/>
            </a:xfrm>
            <a:prstGeom prst="flowChartAlternateProces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Picture 10" descr="ë¹ë°ë²í¸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984" y="4005995"/>
              <a:ext cx="262768" cy="345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순서도: 대체 처리 118"/>
          <p:cNvSpPr/>
          <p:nvPr/>
        </p:nvSpPr>
        <p:spPr>
          <a:xfrm>
            <a:off x="7508028" y="4638473"/>
            <a:ext cx="2334394" cy="73133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</a:rPr>
              <a:t>LOGIN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7635630" y="711483"/>
            <a:ext cx="2621691" cy="1303541"/>
            <a:chOff x="1789349" y="1992455"/>
            <a:chExt cx="1165672" cy="579588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010686" y="1992455"/>
              <a:ext cx="422920" cy="468465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1789349" y="2284668"/>
              <a:ext cx="1165672" cy="28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 b="1" dirty="0" smtClean="0"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木漏れ日</a:t>
              </a:r>
              <a:endParaRPr lang="ko-KR" altLang="en-US" sz="3600" b="1" dirty="0">
                <a:latin typeface="Adobe Ming Std L" panose="02020300000000000000" pitchFamily="18" charset="-128"/>
              </a:endParaRPr>
            </a:p>
          </p:txBody>
        </p:sp>
      </p:grpSp>
      <p:pic>
        <p:nvPicPr>
          <p:cNvPr id="124" name="Picture 2" descr="ë¡ê·¸ì¸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56" y="173464"/>
            <a:ext cx="732743" cy="6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8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06744" y="30613"/>
            <a:ext cx="287771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하늬바람B" panose="02020600000000000000" pitchFamily="18" charset="-127"/>
                <a:ea typeface="a하늬바람B" panose="02020600000000000000" pitchFamily="18" charset="-127"/>
              </a:rPr>
              <a:t>메인페이지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472810" y="2188392"/>
            <a:ext cx="1165672" cy="620757"/>
            <a:chOff x="1966733" y="2100804"/>
            <a:chExt cx="1165672" cy="620757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282118" y="2100804"/>
              <a:ext cx="422920" cy="468465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966733" y="2352229"/>
              <a:ext cx="1165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>
                  <a:latin typeface="a하늬바람B" panose="02020600000000000000" pitchFamily="18" charset="-127"/>
                  <a:ea typeface="Adobe Ming Std L" panose="02020300000000000000" pitchFamily="18" charset="-128"/>
                </a:rPr>
                <a:t>木漏れ日</a:t>
              </a:r>
              <a:endPara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83675" y="5302281"/>
            <a:ext cx="2343943" cy="468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2788195" y="5279979"/>
            <a:ext cx="422920" cy="468465"/>
          </a:xfrm>
          <a:prstGeom prst="rect">
            <a:avLst/>
          </a:prstGeom>
        </p:spPr>
      </p:pic>
      <p:pic>
        <p:nvPicPr>
          <p:cNvPr id="2138" name="Picture 90" descr="ì§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39" y="5313513"/>
            <a:ext cx="404671" cy="40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75" y="5189064"/>
            <a:ext cx="651361" cy="6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순서도: 대체 처리 10"/>
          <p:cNvSpPr/>
          <p:nvPr/>
        </p:nvSpPr>
        <p:spPr>
          <a:xfrm>
            <a:off x="2005426" y="3077863"/>
            <a:ext cx="530095" cy="29036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실외</a:t>
            </a:r>
            <a:endParaRPr lang="ko-KR" altLang="en-US" sz="12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5" name="순서도: 대체 처리 64"/>
          <p:cNvSpPr/>
          <p:nvPr/>
        </p:nvSpPr>
        <p:spPr>
          <a:xfrm>
            <a:off x="2586427" y="3085552"/>
            <a:ext cx="530095" cy="29036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실내</a:t>
            </a:r>
            <a:endParaRPr lang="ko-KR" altLang="en-US" sz="12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5067" y="3424609"/>
            <a:ext cx="111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초미세먼지</a:t>
            </a:r>
            <a:endParaRPr lang="ko-KR" altLang="en-US" sz="12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8520" y="3635702"/>
            <a:ext cx="1138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58</a:t>
            </a:r>
            <a:r>
              <a:rPr lang="en-US" altLang="ko-KR" sz="1400" b="1" dirty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㎍/㎥</a:t>
            </a:r>
            <a:endParaRPr lang="ko-KR" altLang="en-US" sz="1100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38520" y="3908350"/>
            <a:ext cx="1111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미세먼지</a:t>
            </a:r>
            <a:endParaRPr lang="ko-KR" altLang="en-US" sz="12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43683" y="4108136"/>
            <a:ext cx="1138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58</a:t>
            </a:r>
            <a:r>
              <a:rPr lang="en-US" altLang="ko-KR" sz="1400" b="1" dirty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㎍/㎥</a:t>
            </a:r>
            <a:endParaRPr lang="ko-KR" altLang="en-US" sz="1100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9" name="순서도: 대체 처리 68"/>
          <p:cNvSpPr/>
          <p:nvPr/>
        </p:nvSpPr>
        <p:spPr>
          <a:xfrm>
            <a:off x="1998469" y="2760539"/>
            <a:ext cx="2111667" cy="276325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대구 </a:t>
            </a:r>
            <a:r>
              <a:rPr lang="ko-KR" altLang="en-US" sz="1200" dirty="0" err="1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복현동</a:t>
            </a:r>
            <a:endParaRPr lang="ko-KR" altLang="en-US" sz="12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2143" name="Picture 95" descr="ë§ì»¤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640" y="2790010"/>
            <a:ext cx="136151" cy="24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2982713" y="3493028"/>
            <a:ext cx="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온도</a:t>
            </a:r>
            <a:endParaRPr lang="ko-KR" altLang="en-US" sz="12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35739" y="3488618"/>
            <a:ext cx="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습도</a:t>
            </a:r>
            <a:endParaRPr lang="ko-KR" altLang="en-US" sz="12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55534" y="3800359"/>
            <a:ext cx="113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45℃</a:t>
            </a:r>
            <a:endParaRPr lang="ko-KR" altLang="en-US" sz="1000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745908" y="3804979"/>
            <a:ext cx="113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65%</a:t>
            </a:r>
            <a:endParaRPr lang="ko-KR" altLang="en-US" sz="1000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2146" name="Picture 98" descr="ì¨ëê³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016" y="3761170"/>
            <a:ext cx="225061" cy="45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3496243" y="3743965"/>
            <a:ext cx="371596" cy="4845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7373" y="4228832"/>
            <a:ext cx="600238" cy="609379"/>
          </a:xfrm>
          <a:prstGeom prst="rect">
            <a:avLst/>
          </a:prstGeom>
        </p:spPr>
      </p:pic>
      <p:sp>
        <p:nvSpPr>
          <p:cNvPr id="74" name="순서도: 대체 처리 73"/>
          <p:cNvSpPr/>
          <p:nvPr/>
        </p:nvSpPr>
        <p:spPr>
          <a:xfrm>
            <a:off x="1982280" y="4844900"/>
            <a:ext cx="2111667" cy="404198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아주 쾌적합니다</a:t>
            </a:r>
            <a:r>
              <a:rPr lang="en-US" altLang="ko-KR" sz="1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실외 활동이 가능한 날씨</a:t>
            </a:r>
            <a:endParaRPr lang="ko-KR" altLang="en-US" sz="12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736466" y="5904383"/>
            <a:ext cx="3877517" cy="593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8361921" y="5832339"/>
            <a:ext cx="699624" cy="774968"/>
          </a:xfrm>
          <a:prstGeom prst="rect">
            <a:avLst/>
          </a:prstGeom>
        </p:spPr>
      </p:pic>
      <p:pic>
        <p:nvPicPr>
          <p:cNvPr id="80" name="Picture 90" descr="ì§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27" y="5868424"/>
            <a:ext cx="669436" cy="66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261" y="5664379"/>
            <a:ext cx="1077527" cy="10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순서도: 대체 처리 81"/>
          <p:cNvSpPr/>
          <p:nvPr/>
        </p:nvSpPr>
        <p:spPr>
          <a:xfrm>
            <a:off x="6968887" y="2036379"/>
            <a:ext cx="776282" cy="40160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실외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7803368" y="2041530"/>
            <a:ext cx="763040" cy="396453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실내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48649" y="2506845"/>
            <a:ext cx="145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초미세먼지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982101" y="2812322"/>
            <a:ext cx="149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58</a:t>
            </a:r>
            <a:r>
              <a:rPr lang="en-US" altLang="ko-KR" sz="2400" b="1" dirty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㎍/㎥</a:t>
            </a:r>
            <a:endParaRPr lang="ko-KR" altLang="en-US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82102" y="3262722"/>
            <a:ext cx="145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미세먼지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87264" y="3582032"/>
            <a:ext cx="149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58</a:t>
            </a:r>
            <a:r>
              <a:rPr lang="en-US" altLang="ko-KR" sz="2400" b="1" dirty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㎍/㎥</a:t>
            </a:r>
            <a:endParaRPr lang="ko-KR" altLang="en-US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88" name="순서도: 대체 처리 87"/>
          <p:cNvSpPr/>
          <p:nvPr/>
        </p:nvSpPr>
        <p:spPr>
          <a:xfrm>
            <a:off x="6902605" y="1542069"/>
            <a:ext cx="3523785" cy="438582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   대구 </a:t>
            </a:r>
            <a:r>
              <a:rPr lang="ko-KR" altLang="en-US" sz="2000" dirty="0" err="1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복현동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89" name="Picture 95" descr="ë§ì»¤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50" y="1537822"/>
            <a:ext cx="250237" cy="44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8614759" y="2697478"/>
            <a:ext cx="686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온도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549823" y="2705646"/>
            <a:ext cx="686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습도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855820" y="3070912"/>
            <a:ext cx="157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35</a:t>
            </a:r>
            <a:r>
              <a:rPr lang="en-US" altLang="ko-KR" sz="2400" b="1" dirty="0"/>
              <a:t>℃</a:t>
            </a:r>
            <a:endParaRPr lang="ko-KR" altLang="en-US" sz="1400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838129" y="3070975"/>
            <a:ext cx="157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65%</a:t>
            </a:r>
            <a:endParaRPr lang="ko-KR" altLang="en-US" sz="1400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94" name="Picture 98" descr="ì¨ëê³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6" y="3157936"/>
            <a:ext cx="505167" cy="7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9472890" y="3135315"/>
            <a:ext cx="512588" cy="82182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7409" y="3924394"/>
            <a:ext cx="1294175" cy="1313884"/>
          </a:xfrm>
          <a:prstGeom prst="rect">
            <a:avLst/>
          </a:prstGeom>
        </p:spPr>
      </p:pic>
      <p:sp>
        <p:nvSpPr>
          <p:cNvPr id="97" name="순서도: 대체 처리 96"/>
          <p:cNvSpPr/>
          <p:nvPr/>
        </p:nvSpPr>
        <p:spPr>
          <a:xfrm>
            <a:off x="6902605" y="5208090"/>
            <a:ext cx="3523785" cy="61640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아주 쾌적합니다</a:t>
            </a:r>
            <a:r>
              <a:rPr lang="en-US" altLang="ko-KR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실외 활동이 가능한 날씨</a:t>
            </a:r>
            <a:endParaRPr lang="ko-KR" altLang="en-US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7784260" y="551443"/>
            <a:ext cx="1944925" cy="946133"/>
            <a:chOff x="1846005" y="2093289"/>
            <a:chExt cx="1165672" cy="567055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176499" y="2093289"/>
              <a:ext cx="406994" cy="450824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1846005" y="2309865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200" b="1" dirty="0" smtClean="0"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木漏れ日</a:t>
              </a:r>
              <a:endParaRPr lang="ko-KR" altLang="en-US" sz="3200" b="1" dirty="0">
                <a:latin typeface="Adobe Ming Std L" panose="02020300000000000000" pitchFamily="18" charset="-128"/>
              </a:endParaRPr>
            </a:p>
          </p:txBody>
        </p:sp>
      </p:grp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149898" y="79841"/>
            <a:ext cx="699624" cy="7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7AB0A9-E89A-4C02-B4E7-5913ACB8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99" y="2898093"/>
            <a:ext cx="3518525" cy="1336254"/>
          </a:xfrm>
          <a:prstGeom prst="rect">
            <a:avLst/>
          </a:prstGeom>
        </p:spPr>
      </p:pic>
      <p:pic>
        <p:nvPicPr>
          <p:cNvPr id="10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4345" y="30613"/>
            <a:ext cx="28103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내 집 정보</a:t>
            </a:r>
            <a:endParaRPr kumimoji="0" lang="en-US" altLang="ko-KR" sz="4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28" name="Picture 90" descr="ì§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79" y="80615"/>
            <a:ext cx="669436" cy="66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2472810" y="2188392"/>
            <a:ext cx="1165672" cy="620757"/>
            <a:chOff x="1966733" y="2100804"/>
            <a:chExt cx="1165672" cy="62075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282118" y="2100804"/>
              <a:ext cx="422920" cy="46846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966733" y="2352229"/>
              <a:ext cx="1165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dobe Ming Std L" panose="02020300000000000000" pitchFamily="18" charset="-128"/>
                </a:rPr>
                <a:t>木漏れ日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883675" y="5302281"/>
            <a:ext cx="2343943" cy="468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2788195" y="5279979"/>
            <a:ext cx="422920" cy="468465"/>
          </a:xfrm>
          <a:prstGeom prst="rect">
            <a:avLst/>
          </a:prstGeom>
        </p:spPr>
      </p:pic>
      <p:pic>
        <p:nvPicPr>
          <p:cNvPr id="47" name="Picture 90" descr="ì§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39" y="5313513"/>
            <a:ext cx="404671" cy="40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75" y="5189064"/>
            <a:ext cx="651361" cy="6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순서도: 대체 처리 50"/>
          <p:cNvSpPr/>
          <p:nvPr/>
        </p:nvSpPr>
        <p:spPr>
          <a:xfrm>
            <a:off x="1981750" y="4557304"/>
            <a:ext cx="2151536" cy="63175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온도가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35℃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너무 더워요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!!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736466" y="5904383"/>
            <a:ext cx="3877517" cy="593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8361921" y="5832339"/>
            <a:ext cx="699624" cy="774968"/>
          </a:xfrm>
          <a:prstGeom prst="rect">
            <a:avLst/>
          </a:prstGeom>
        </p:spPr>
      </p:pic>
      <p:pic>
        <p:nvPicPr>
          <p:cNvPr id="54" name="Picture 90" descr="ì§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27" y="5868424"/>
            <a:ext cx="669436" cy="66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261" y="5664379"/>
            <a:ext cx="1077527" cy="10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7784260" y="551443"/>
            <a:ext cx="1944925" cy="946133"/>
            <a:chOff x="1846005" y="2093289"/>
            <a:chExt cx="1165672" cy="567055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176499" y="2093289"/>
              <a:ext cx="406994" cy="450824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846005" y="2309865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하늬바람B" panose="02020600000000000000" pitchFamily="18" charset="-127"/>
                  <a:ea typeface="Adobe Ming Std L" panose="02020300000000000000" pitchFamily="18" charset="-128"/>
                </a:rPr>
                <a:t>木漏れ日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59" name="순서도: 대체 처리 58"/>
          <p:cNvSpPr/>
          <p:nvPr/>
        </p:nvSpPr>
        <p:spPr>
          <a:xfrm>
            <a:off x="6968887" y="1699449"/>
            <a:ext cx="776282" cy="40160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실외</a:t>
            </a:r>
          </a:p>
        </p:txBody>
      </p:sp>
      <p:sp>
        <p:nvSpPr>
          <p:cNvPr id="60" name="순서도: 대체 처리 59"/>
          <p:cNvSpPr/>
          <p:nvPr/>
        </p:nvSpPr>
        <p:spPr>
          <a:xfrm>
            <a:off x="7803368" y="1704600"/>
            <a:ext cx="763040" cy="396453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실내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8253236" y="2137012"/>
            <a:ext cx="2245002" cy="36068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시간대 선택</a:t>
            </a:r>
          </a:p>
        </p:txBody>
      </p:sp>
      <p:sp>
        <p:nvSpPr>
          <p:cNvPr id="62" name="이등변 삼각형 61"/>
          <p:cNvSpPr/>
          <p:nvPr/>
        </p:nvSpPr>
        <p:spPr>
          <a:xfrm flipV="1">
            <a:off x="10118892" y="2218903"/>
            <a:ext cx="289368" cy="21011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4" name="순서도: 대체 처리 63"/>
          <p:cNvSpPr/>
          <p:nvPr/>
        </p:nvSpPr>
        <p:spPr>
          <a:xfrm>
            <a:off x="6846233" y="4389576"/>
            <a:ext cx="3663580" cy="1386483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온도가 </a:t>
            </a:r>
            <a:r>
              <a:rPr kumimoji="0" lang="en-US" altLang="ko-KR" sz="3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35℃</a:t>
            </a:r>
            <a:r>
              <a:rPr kumimoji="0" lang="ko-KR" alt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입니다</a:t>
            </a:r>
            <a:r>
              <a:rPr kumimoji="0" lang="en-US" altLang="ko-KR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너무 더워요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!!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418681-0648-4517-80DE-CC5C75FB462B}"/>
              </a:ext>
            </a:extLst>
          </p:cNvPr>
          <p:cNvSpPr/>
          <p:nvPr/>
        </p:nvSpPr>
        <p:spPr>
          <a:xfrm>
            <a:off x="7077585" y="2938073"/>
            <a:ext cx="904238" cy="1969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Y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축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: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 농도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25B3EEF-97D3-465C-8F7C-9BE3440F7340}"/>
              </a:ext>
            </a:extLst>
          </p:cNvPr>
          <p:cNvSpPr/>
          <p:nvPr/>
        </p:nvSpPr>
        <p:spPr>
          <a:xfrm>
            <a:off x="8357532" y="4074016"/>
            <a:ext cx="2061692" cy="2252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X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축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: 30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분 간격의 시간경과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FCDAEBB-91C4-471B-B61A-8463E997423F}"/>
              </a:ext>
            </a:extLst>
          </p:cNvPr>
          <p:cNvSpPr/>
          <p:nvPr/>
        </p:nvSpPr>
        <p:spPr>
          <a:xfrm>
            <a:off x="6968887" y="2656857"/>
            <a:ext cx="132720" cy="132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ECC04-AECE-45A7-A5AC-095018651EB0}"/>
              </a:ext>
            </a:extLst>
          </p:cNvPr>
          <p:cNvSpPr txBox="1"/>
          <p:nvPr/>
        </p:nvSpPr>
        <p:spPr>
          <a:xfrm>
            <a:off x="7101607" y="2596652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초미세먼지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D40DC80-1B88-4B57-9D30-AFA5EF480F37}"/>
              </a:ext>
            </a:extLst>
          </p:cNvPr>
          <p:cNvSpPr/>
          <p:nvPr/>
        </p:nvSpPr>
        <p:spPr>
          <a:xfrm>
            <a:off x="8055714" y="2662194"/>
            <a:ext cx="132720" cy="132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2DC7F4-1742-4958-92E7-2BFEB2F4C8D8}"/>
              </a:ext>
            </a:extLst>
          </p:cNvPr>
          <p:cNvSpPr txBox="1"/>
          <p:nvPr/>
        </p:nvSpPr>
        <p:spPr>
          <a:xfrm>
            <a:off x="8188434" y="2601989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미세먼지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852727D-AA7B-47C4-BB98-F0127E9CD19D}"/>
              </a:ext>
            </a:extLst>
          </p:cNvPr>
          <p:cNvSpPr/>
          <p:nvPr/>
        </p:nvSpPr>
        <p:spPr>
          <a:xfrm>
            <a:off x="9009821" y="2659116"/>
            <a:ext cx="132720" cy="132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233490-2EB3-49C0-8FAE-4FFFDD69BC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83" y="3386169"/>
            <a:ext cx="2003612" cy="10559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8BAB161-5182-45F4-B45E-CF0541514373}"/>
              </a:ext>
            </a:extLst>
          </p:cNvPr>
          <p:cNvSpPr txBox="1"/>
          <p:nvPr/>
        </p:nvSpPr>
        <p:spPr>
          <a:xfrm>
            <a:off x="9142541" y="25989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온도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습도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…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29" name="순서도: 대체 처리 28"/>
          <p:cNvSpPr/>
          <p:nvPr/>
        </p:nvSpPr>
        <p:spPr>
          <a:xfrm>
            <a:off x="2005426" y="2907700"/>
            <a:ext cx="530095" cy="29036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실외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2586427" y="2915389"/>
            <a:ext cx="530095" cy="29036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실내</a:t>
            </a:r>
          </a:p>
        </p:txBody>
      </p:sp>
      <p:sp>
        <p:nvSpPr>
          <p:cNvPr id="49" name="순서도: 대체 처리 48"/>
          <p:cNvSpPr/>
          <p:nvPr/>
        </p:nvSpPr>
        <p:spPr>
          <a:xfrm>
            <a:off x="2928395" y="3232365"/>
            <a:ext cx="1181741" cy="18216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하늬바람B" panose="02020600000000000000" pitchFamily="18" charset="-127"/>
                <a:ea typeface="a하늬바람B" panose="02020600000000000000" pitchFamily="18" charset="-127"/>
              </a:rPr>
              <a:t>시간대 선택</a:t>
            </a:r>
          </a:p>
        </p:txBody>
      </p:sp>
      <p:sp>
        <p:nvSpPr>
          <p:cNvPr id="3" name="이등변 삼각형 2"/>
          <p:cNvSpPr/>
          <p:nvPr/>
        </p:nvSpPr>
        <p:spPr>
          <a:xfrm flipV="1">
            <a:off x="3922823" y="3262515"/>
            <a:ext cx="184072" cy="14044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79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97235" y="30613"/>
            <a:ext cx="36423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하늬바람B" panose="02020600000000000000" pitchFamily="18" charset="-127"/>
                <a:ea typeface="a하늬바람B" panose="02020600000000000000" pitchFamily="18" charset="-127"/>
              </a:rPr>
              <a:t>미세먼지 지도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472810" y="2188392"/>
            <a:ext cx="1165672" cy="620757"/>
            <a:chOff x="1966733" y="2100804"/>
            <a:chExt cx="1165672" cy="62075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282118" y="2100804"/>
              <a:ext cx="422920" cy="46846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966733" y="2352229"/>
              <a:ext cx="1165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>
                  <a:latin typeface="a하늬바람B" panose="02020600000000000000" pitchFamily="18" charset="-127"/>
                  <a:ea typeface="Adobe Ming Std L" panose="02020300000000000000" pitchFamily="18" charset="-128"/>
                </a:rPr>
                <a:t>木漏れ日</a:t>
              </a:r>
              <a:endPara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883675" y="5302281"/>
            <a:ext cx="2343943" cy="468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2788195" y="5279979"/>
            <a:ext cx="422920" cy="468465"/>
          </a:xfrm>
          <a:prstGeom prst="rect">
            <a:avLst/>
          </a:prstGeom>
        </p:spPr>
      </p:pic>
      <p:pic>
        <p:nvPicPr>
          <p:cNvPr id="47" name="Picture 90" descr="ì§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39" y="5313513"/>
            <a:ext cx="404671" cy="40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75" y="5189064"/>
            <a:ext cx="651361" cy="6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6736466" y="5904383"/>
            <a:ext cx="3877517" cy="593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8361921" y="5832339"/>
            <a:ext cx="699624" cy="774968"/>
          </a:xfrm>
          <a:prstGeom prst="rect">
            <a:avLst/>
          </a:prstGeom>
        </p:spPr>
      </p:pic>
      <p:pic>
        <p:nvPicPr>
          <p:cNvPr id="54" name="Picture 90" descr="ì§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27" y="5868424"/>
            <a:ext cx="669436" cy="66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261" y="5664379"/>
            <a:ext cx="1077527" cy="10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7784260" y="551443"/>
            <a:ext cx="1944925" cy="946133"/>
            <a:chOff x="1846005" y="2093289"/>
            <a:chExt cx="1165672" cy="567055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176499" y="2093289"/>
              <a:ext cx="406994" cy="450824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846005" y="2309865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200" b="1" dirty="0" smtClean="0"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木漏れ日</a:t>
              </a:r>
              <a:endParaRPr lang="ko-KR" altLang="en-US" sz="3200" b="1" dirty="0">
                <a:latin typeface="Adobe Ming Std L" panose="02020300000000000000" pitchFamily="18" charset="-128"/>
              </a:endParaRPr>
            </a:p>
          </p:txBody>
        </p:sp>
      </p:grpSp>
      <p:pic>
        <p:nvPicPr>
          <p:cNvPr id="36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789"/>
            <a:ext cx="1176243" cy="11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4276" y="2831451"/>
            <a:ext cx="2264988" cy="20530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930870" y="4972590"/>
            <a:ext cx="2210470" cy="216474"/>
            <a:chOff x="1930870" y="4972590"/>
            <a:chExt cx="2210470" cy="21647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34474E-91C9-4059-80F5-52585674D6C8}"/>
                </a:ext>
              </a:extLst>
            </p:cNvPr>
            <p:cNvSpPr/>
            <p:nvPr/>
          </p:nvSpPr>
          <p:spPr>
            <a:xfrm>
              <a:off x="1930870" y="4974583"/>
              <a:ext cx="563004" cy="214481"/>
            </a:xfrm>
            <a:prstGeom prst="rect">
              <a:avLst/>
            </a:prstGeom>
            <a:solidFill>
              <a:srgbClr val="275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좋음</a:t>
              </a:r>
              <a:endParaRPr lang="ko-KR" altLang="en-US" sz="11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436D732-8464-40DD-9767-7F7B4DD92A5C}"/>
                </a:ext>
              </a:extLst>
            </p:cNvPr>
            <p:cNvSpPr/>
            <p:nvPr/>
          </p:nvSpPr>
          <p:spPr>
            <a:xfrm>
              <a:off x="2326858" y="4974583"/>
              <a:ext cx="656510" cy="214481"/>
            </a:xfrm>
            <a:prstGeom prst="rect">
              <a:avLst/>
            </a:prstGeom>
            <a:solidFill>
              <a:srgbClr val="01B5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보통</a:t>
              </a:r>
              <a:endParaRPr lang="ko-KR" altLang="en-US" sz="12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60459D-1AD8-4E2E-9BD0-4D18EF51EA23}"/>
                </a:ext>
              </a:extLst>
            </p:cNvPr>
            <p:cNvSpPr/>
            <p:nvPr/>
          </p:nvSpPr>
          <p:spPr>
            <a:xfrm>
              <a:off x="2839311" y="4974583"/>
              <a:ext cx="1215750" cy="2144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 나쁨</a:t>
              </a:r>
              <a:endParaRPr lang="ko-KR" altLang="en-US" sz="11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40BACD-00BD-4DB7-9CED-9E40786CF0B0}"/>
                </a:ext>
              </a:extLst>
            </p:cNvPr>
            <p:cNvSpPr/>
            <p:nvPr/>
          </p:nvSpPr>
          <p:spPr>
            <a:xfrm>
              <a:off x="3458775" y="4972590"/>
              <a:ext cx="682565" cy="216474"/>
            </a:xfrm>
            <a:prstGeom prst="rect">
              <a:avLst/>
            </a:prstGeom>
            <a:solidFill>
              <a:srgbClr val="DC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매우나쁨</a:t>
              </a:r>
              <a:endParaRPr lang="ko-KR" altLang="en-US" sz="10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358" y="1500321"/>
            <a:ext cx="3790421" cy="3779658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6864372" y="5380181"/>
            <a:ext cx="3633866" cy="390565"/>
            <a:chOff x="1930870" y="4972590"/>
            <a:chExt cx="2210470" cy="21647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134474E-91C9-4059-80F5-52585674D6C8}"/>
                </a:ext>
              </a:extLst>
            </p:cNvPr>
            <p:cNvSpPr/>
            <p:nvPr/>
          </p:nvSpPr>
          <p:spPr>
            <a:xfrm>
              <a:off x="1930870" y="4974583"/>
              <a:ext cx="563004" cy="214481"/>
            </a:xfrm>
            <a:prstGeom prst="rect">
              <a:avLst/>
            </a:prstGeom>
            <a:solidFill>
              <a:srgbClr val="275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좋음</a:t>
              </a:r>
              <a:endParaRPr lang="ko-KR" altLang="en-US" sz="20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436D732-8464-40DD-9767-7F7B4DD92A5C}"/>
                </a:ext>
              </a:extLst>
            </p:cNvPr>
            <p:cNvSpPr/>
            <p:nvPr/>
          </p:nvSpPr>
          <p:spPr>
            <a:xfrm>
              <a:off x="2326858" y="4974583"/>
              <a:ext cx="656510" cy="214481"/>
            </a:xfrm>
            <a:prstGeom prst="rect">
              <a:avLst/>
            </a:prstGeom>
            <a:solidFill>
              <a:srgbClr val="01B5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보통</a:t>
              </a:r>
              <a:endParaRPr lang="ko-KR" altLang="en-US" sz="24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060459D-1AD8-4E2E-9BD0-4D18EF51EA23}"/>
                </a:ext>
              </a:extLst>
            </p:cNvPr>
            <p:cNvSpPr/>
            <p:nvPr/>
          </p:nvSpPr>
          <p:spPr>
            <a:xfrm>
              <a:off x="2839311" y="4974583"/>
              <a:ext cx="1215750" cy="2144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</a:t>
              </a:r>
              <a:r>
                <a:rPr lang="ko-KR" altLang="en-US" sz="14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</a:t>
              </a:r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나쁨</a:t>
              </a:r>
              <a:endParaRPr lang="ko-KR" altLang="en-US" sz="20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740BACD-00BD-4DB7-9CED-9E40786CF0B0}"/>
                </a:ext>
              </a:extLst>
            </p:cNvPr>
            <p:cNvSpPr/>
            <p:nvPr/>
          </p:nvSpPr>
          <p:spPr>
            <a:xfrm>
              <a:off x="3458775" y="4972590"/>
              <a:ext cx="682565" cy="216474"/>
            </a:xfrm>
            <a:prstGeom prst="rect">
              <a:avLst/>
            </a:prstGeom>
            <a:solidFill>
              <a:srgbClr val="DC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매우나쁨</a:t>
              </a:r>
              <a:endParaRPr lang="ko-KR" altLang="en-US" sz="16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517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97235" y="30613"/>
            <a:ext cx="36423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하늬바람B" panose="02020600000000000000" pitchFamily="18" charset="-127"/>
                <a:ea typeface="a하늬바람B" panose="02020600000000000000" pitchFamily="18" charset="-127"/>
              </a:rPr>
              <a:t>미세먼지 지도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472810" y="2188392"/>
            <a:ext cx="1165672" cy="620757"/>
            <a:chOff x="1966733" y="2100804"/>
            <a:chExt cx="1165672" cy="62075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282118" y="2100804"/>
              <a:ext cx="422920" cy="46846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966733" y="2352229"/>
              <a:ext cx="1165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>
                  <a:latin typeface="a하늬바람B" panose="02020600000000000000" pitchFamily="18" charset="-127"/>
                  <a:ea typeface="Adobe Ming Std L" panose="02020300000000000000" pitchFamily="18" charset="-128"/>
                </a:rPr>
                <a:t>木漏れ日</a:t>
              </a:r>
              <a:endParaRPr lang="ko-KR" altLang="en-US" b="1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883675" y="5302281"/>
            <a:ext cx="2343943" cy="468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2788195" y="5279979"/>
            <a:ext cx="422920" cy="468465"/>
          </a:xfrm>
          <a:prstGeom prst="rect">
            <a:avLst/>
          </a:prstGeom>
        </p:spPr>
      </p:pic>
      <p:pic>
        <p:nvPicPr>
          <p:cNvPr id="47" name="Picture 90" descr="ì§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39" y="5313513"/>
            <a:ext cx="404671" cy="40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75" y="5189064"/>
            <a:ext cx="651361" cy="6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6736466" y="5904383"/>
            <a:ext cx="3877517" cy="593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8361921" y="5832339"/>
            <a:ext cx="699624" cy="774968"/>
          </a:xfrm>
          <a:prstGeom prst="rect">
            <a:avLst/>
          </a:prstGeom>
        </p:spPr>
      </p:pic>
      <p:pic>
        <p:nvPicPr>
          <p:cNvPr id="54" name="Picture 90" descr="ì§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27" y="5868424"/>
            <a:ext cx="669436" cy="66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261" y="5664379"/>
            <a:ext cx="1077527" cy="10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7784260" y="551443"/>
            <a:ext cx="1944925" cy="946133"/>
            <a:chOff x="1846005" y="2093289"/>
            <a:chExt cx="1165672" cy="567055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2176499" y="2093289"/>
              <a:ext cx="406994" cy="450824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846005" y="2309865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200" b="1" dirty="0" smtClean="0">
                  <a:latin typeface="Adobe Ming Std L" panose="02020300000000000000" pitchFamily="18" charset="-128"/>
                  <a:ea typeface="Adobe Ming Std L" panose="02020300000000000000" pitchFamily="18" charset="-128"/>
                </a:rPr>
                <a:t>木漏れ日</a:t>
              </a:r>
              <a:endParaRPr lang="ko-KR" altLang="en-US" sz="3200" b="1" dirty="0">
                <a:latin typeface="Adobe Ming Std L" panose="02020300000000000000" pitchFamily="18" charset="-128"/>
              </a:endParaRPr>
            </a:p>
          </p:txBody>
        </p:sp>
      </p:grpSp>
      <p:pic>
        <p:nvPicPr>
          <p:cNvPr id="36" name="Picture 92" descr="ì§ë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789"/>
            <a:ext cx="1176243" cy="11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4276" y="2831451"/>
            <a:ext cx="2264988" cy="20530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930870" y="4972590"/>
            <a:ext cx="2210470" cy="216474"/>
            <a:chOff x="1930870" y="4972590"/>
            <a:chExt cx="2210470" cy="21647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34474E-91C9-4059-80F5-52585674D6C8}"/>
                </a:ext>
              </a:extLst>
            </p:cNvPr>
            <p:cNvSpPr/>
            <p:nvPr/>
          </p:nvSpPr>
          <p:spPr>
            <a:xfrm>
              <a:off x="1930870" y="4974583"/>
              <a:ext cx="563004" cy="214481"/>
            </a:xfrm>
            <a:prstGeom prst="rect">
              <a:avLst/>
            </a:prstGeom>
            <a:solidFill>
              <a:srgbClr val="275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좋음</a:t>
              </a:r>
              <a:endParaRPr lang="ko-KR" altLang="en-US" sz="11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436D732-8464-40DD-9767-7F7B4DD92A5C}"/>
                </a:ext>
              </a:extLst>
            </p:cNvPr>
            <p:cNvSpPr/>
            <p:nvPr/>
          </p:nvSpPr>
          <p:spPr>
            <a:xfrm>
              <a:off x="2326858" y="4974583"/>
              <a:ext cx="656510" cy="214481"/>
            </a:xfrm>
            <a:prstGeom prst="rect">
              <a:avLst/>
            </a:prstGeom>
            <a:solidFill>
              <a:srgbClr val="01B5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보통</a:t>
              </a:r>
              <a:endParaRPr lang="ko-KR" altLang="en-US" sz="12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60459D-1AD8-4E2E-9BD0-4D18EF51EA23}"/>
                </a:ext>
              </a:extLst>
            </p:cNvPr>
            <p:cNvSpPr/>
            <p:nvPr/>
          </p:nvSpPr>
          <p:spPr>
            <a:xfrm>
              <a:off x="2839311" y="4974583"/>
              <a:ext cx="1215750" cy="2144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 나쁨</a:t>
              </a:r>
              <a:endParaRPr lang="ko-KR" altLang="en-US" sz="11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40BACD-00BD-4DB7-9CED-9E40786CF0B0}"/>
                </a:ext>
              </a:extLst>
            </p:cNvPr>
            <p:cNvSpPr/>
            <p:nvPr/>
          </p:nvSpPr>
          <p:spPr>
            <a:xfrm>
              <a:off x="3458775" y="4972590"/>
              <a:ext cx="682565" cy="216474"/>
            </a:xfrm>
            <a:prstGeom prst="rect">
              <a:avLst/>
            </a:prstGeom>
            <a:solidFill>
              <a:srgbClr val="DC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매우나쁨</a:t>
              </a:r>
              <a:endParaRPr lang="ko-KR" altLang="en-US" sz="10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358" y="1500321"/>
            <a:ext cx="3790421" cy="3779658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6864372" y="5380181"/>
            <a:ext cx="3633866" cy="390565"/>
            <a:chOff x="1930870" y="4972590"/>
            <a:chExt cx="2210470" cy="21647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134474E-91C9-4059-80F5-52585674D6C8}"/>
                </a:ext>
              </a:extLst>
            </p:cNvPr>
            <p:cNvSpPr/>
            <p:nvPr/>
          </p:nvSpPr>
          <p:spPr>
            <a:xfrm>
              <a:off x="1930870" y="4974583"/>
              <a:ext cx="563004" cy="214481"/>
            </a:xfrm>
            <a:prstGeom prst="rect">
              <a:avLst/>
            </a:prstGeom>
            <a:solidFill>
              <a:srgbClr val="275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좋음</a:t>
              </a:r>
              <a:endParaRPr lang="ko-KR" altLang="en-US" sz="20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436D732-8464-40DD-9767-7F7B4DD92A5C}"/>
                </a:ext>
              </a:extLst>
            </p:cNvPr>
            <p:cNvSpPr/>
            <p:nvPr/>
          </p:nvSpPr>
          <p:spPr>
            <a:xfrm>
              <a:off x="2326858" y="4974583"/>
              <a:ext cx="656510" cy="214481"/>
            </a:xfrm>
            <a:prstGeom prst="rect">
              <a:avLst/>
            </a:prstGeom>
            <a:solidFill>
              <a:srgbClr val="01B5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보통</a:t>
              </a:r>
              <a:endParaRPr lang="ko-KR" altLang="en-US" sz="24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060459D-1AD8-4E2E-9BD0-4D18EF51EA23}"/>
                </a:ext>
              </a:extLst>
            </p:cNvPr>
            <p:cNvSpPr/>
            <p:nvPr/>
          </p:nvSpPr>
          <p:spPr>
            <a:xfrm>
              <a:off x="2839311" y="4974583"/>
              <a:ext cx="1215750" cy="2144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</a:t>
              </a:r>
              <a:r>
                <a:rPr lang="ko-KR" altLang="en-US" sz="14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</a:t>
              </a:r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나쁨</a:t>
              </a:r>
              <a:endParaRPr lang="ko-KR" altLang="en-US" sz="20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740BACD-00BD-4DB7-9CED-9E40786CF0B0}"/>
                </a:ext>
              </a:extLst>
            </p:cNvPr>
            <p:cNvSpPr/>
            <p:nvPr/>
          </p:nvSpPr>
          <p:spPr>
            <a:xfrm>
              <a:off x="3458775" y="4972590"/>
              <a:ext cx="682565" cy="216474"/>
            </a:xfrm>
            <a:prstGeom prst="rect">
              <a:avLst/>
            </a:prstGeom>
            <a:solidFill>
              <a:srgbClr val="DC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매우나쁨</a:t>
              </a:r>
              <a:endParaRPr lang="ko-KR" altLang="en-US" sz="16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883675" y="2178388"/>
            <a:ext cx="2433682" cy="113197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    현재 지역 위험 알림</a:t>
            </a:r>
            <a:r>
              <a:rPr lang="en-US" altLang="ko-KR" sz="1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!</a:t>
            </a:r>
            <a:endParaRPr lang="ko-KR" altLang="en-US" sz="1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38000" y1="33500" x2="65500" y2="68000"/>
                        <a14:foregroundMark x1="68000" y1="38000" x2="38000" y2="73000"/>
                        <a14:foregroundMark x1="33000" y1="44000" x2="41000" y2="74000"/>
                        <a14:foregroundMark x1="51500" y1="29000" x2="55500" y2="66500"/>
                        <a14:foregroundMark x1="43000" y1="18000" x2="72500" y2="69000"/>
                        <a14:foregroundMark x1="56500" y1="26500" x2="24000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36" y="2544375"/>
            <a:ext cx="434794" cy="434794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6735021" y="584969"/>
            <a:ext cx="3878961" cy="1854848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     현재 지역 위험 알림</a:t>
            </a:r>
            <a:r>
              <a:rPr lang="en-US" altLang="ko-KR" sz="2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!</a:t>
            </a:r>
            <a:endParaRPr lang="ko-KR" altLang="en-US" sz="2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38000" y1="33500" x2="65500" y2="68000"/>
                        <a14:foregroundMark x1="68000" y1="38000" x2="38000" y2="73000"/>
                        <a14:foregroundMark x1="33000" y1="44000" x2="41000" y2="74000"/>
                        <a14:foregroundMark x1="51500" y1="29000" x2="55500" y2="66500"/>
                        <a14:foregroundMark x1="43000" y1="18000" x2="72500" y2="69000"/>
                        <a14:foregroundMark x1="56500" y1="26500" x2="24000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896" y="1205188"/>
            <a:ext cx="712454" cy="7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70298" y="1654799"/>
            <a:ext cx="9144000" cy="3831602"/>
          </a:xfrm>
        </p:spPr>
        <p:txBody>
          <a:bodyPr anchor="ctr">
            <a:normAutofit/>
          </a:bodyPr>
          <a:lstStyle/>
          <a:p>
            <a:r>
              <a:rPr lang="ko-KR" altLang="en-US" sz="9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웹</a:t>
            </a:r>
            <a:endParaRPr lang="ko-KR" altLang="en-US" sz="9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6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7551" y="3620991"/>
            <a:ext cx="2771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6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</a:t>
            </a:r>
            <a:r>
              <a:rPr lang="en-US" altLang="ko-KR" sz="6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32788" r="51091" b="32303"/>
          <a:stretch/>
        </p:blipFill>
        <p:spPr>
          <a:xfrm>
            <a:off x="5021683" y="1393163"/>
            <a:ext cx="2183648" cy="24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0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순서도: 대체 처리 66"/>
          <p:cNvSpPr/>
          <p:nvPr/>
        </p:nvSpPr>
        <p:spPr>
          <a:xfrm>
            <a:off x="9986747" y="5342353"/>
            <a:ext cx="2046204" cy="1390461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6" name="순서도: 대체 처리 65"/>
          <p:cNvSpPr/>
          <p:nvPr/>
        </p:nvSpPr>
        <p:spPr>
          <a:xfrm>
            <a:off x="7905286" y="5360142"/>
            <a:ext cx="2046204" cy="1390461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4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84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977" y="77275"/>
            <a:ext cx="2769528" cy="752201"/>
            <a:chOff x="1762334" y="2139606"/>
            <a:chExt cx="1659890" cy="45082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1762334" y="2139606"/>
              <a:ext cx="406994" cy="45082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56552" y="2166737"/>
              <a:ext cx="1165672" cy="350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200" b="1" dirty="0" smtClean="0">
                  <a:latin typeface="a하늬바람B" panose="02020600000000000000" pitchFamily="18" charset="-127"/>
                  <a:ea typeface="Adobe Ming Std L" panose="02020300000000000000" pitchFamily="18" charset="-128"/>
                </a:rPr>
                <a:t>木漏れ日</a:t>
              </a:r>
              <a:endParaRPr lang="ko-KR" altLang="en-US" sz="3200" b="1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836813" y="199431"/>
            <a:ext cx="0" cy="507887"/>
          </a:xfrm>
          <a:prstGeom prst="line">
            <a:avLst/>
          </a:prstGeom>
          <a:ln w="2857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3440437" y="115140"/>
            <a:ext cx="1985920" cy="59217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Management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530895" y="115140"/>
            <a:ext cx="1708217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Statistics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7343650" y="115140"/>
            <a:ext cx="1476352" cy="58458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MyPage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8208" name="Picture 16" descr="ìë¦¼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959" y="30428"/>
            <a:ext cx="754005" cy="7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150124" y="307208"/>
            <a:ext cx="227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ko-KR" sz="2000" dirty="0">
                <a:solidFill>
                  <a:prstClr val="black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Login | Join </a:t>
            </a:r>
            <a:r>
              <a:rPr lang="en-US" altLang="ko-KR" sz="2000" dirty="0" smtClean="0">
                <a:solidFill>
                  <a:prstClr val="black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US</a:t>
            </a:r>
            <a:endParaRPr lang="ko-KR" altLang="en-US" sz="2000" dirty="0">
              <a:solidFill>
                <a:prstClr val="black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84977" y="944616"/>
            <a:ext cx="1297256" cy="59217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초미세먼지</a:t>
            </a:r>
            <a:endParaRPr lang="ko-KR" altLang="en-US" sz="1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84977" y="1556058"/>
            <a:ext cx="1297256" cy="59217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미세먼지</a:t>
            </a:r>
            <a:endParaRPr lang="ko-KR" altLang="en-US" sz="1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36" name="순서도: 대체 처리 35"/>
          <p:cNvSpPr/>
          <p:nvPr/>
        </p:nvSpPr>
        <p:spPr>
          <a:xfrm>
            <a:off x="84977" y="2167500"/>
            <a:ext cx="1297256" cy="59217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온도</a:t>
            </a:r>
            <a:endParaRPr lang="ko-KR" altLang="en-US" sz="1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84977" y="2778942"/>
            <a:ext cx="1297256" cy="59217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습도</a:t>
            </a:r>
            <a:endParaRPr lang="ko-KR" altLang="en-US" sz="1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952" y="944616"/>
            <a:ext cx="6289184" cy="5381169"/>
          </a:xfrm>
          <a:prstGeom prst="rect">
            <a:avLst/>
          </a:prstGeom>
        </p:spPr>
      </p:pic>
      <p:sp>
        <p:nvSpPr>
          <p:cNvPr id="41" name="순서도: 대체 처리 40"/>
          <p:cNvSpPr/>
          <p:nvPr/>
        </p:nvSpPr>
        <p:spPr>
          <a:xfrm>
            <a:off x="7980301" y="2131130"/>
            <a:ext cx="3960631" cy="79644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8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  대구 북구 </a:t>
            </a:r>
            <a:r>
              <a:rPr lang="ko-KR" altLang="en-US" sz="2800" dirty="0" err="1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복현동</a:t>
            </a:r>
            <a:endParaRPr lang="ko-KR" altLang="en-US" sz="28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42" name="Picture 95" descr="ë§ì»¤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634" y="2159365"/>
            <a:ext cx="305886" cy="45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순서도: 대체 처리 47"/>
          <p:cNvSpPr/>
          <p:nvPr/>
        </p:nvSpPr>
        <p:spPr>
          <a:xfrm>
            <a:off x="7980301" y="955557"/>
            <a:ext cx="3960631" cy="112089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       북구 </a:t>
            </a:r>
            <a:r>
              <a:rPr lang="ko-KR" altLang="en-US" sz="2400" dirty="0" err="1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산격동의</a:t>
            </a:r>
            <a:r>
              <a:rPr lang="ko-KR" altLang="en-US" sz="24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 </a:t>
            </a:r>
            <a:endParaRPr lang="en-US" altLang="ko-KR" sz="2400" dirty="0" smtClean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  <a:p>
            <a:pPr algn="r"/>
            <a:r>
              <a:rPr lang="ko-KR" altLang="en-US" sz="24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미세먼지가 나쁩니다</a:t>
            </a:r>
            <a:r>
              <a:rPr lang="en-US" altLang="ko-KR" sz="24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.</a:t>
            </a:r>
            <a:endParaRPr lang="ko-KR" altLang="en-US" sz="24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8210" name="Picture 18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46" y="963052"/>
            <a:ext cx="1306377" cy="7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순서도: 대체 처리 53"/>
          <p:cNvSpPr/>
          <p:nvPr/>
        </p:nvSpPr>
        <p:spPr>
          <a:xfrm>
            <a:off x="7980300" y="2982253"/>
            <a:ext cx="3960631" cy="112089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 err="1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초미세먼지</a:t>
            </a:r>
            <a:endParaRPr lang="en-US" altLang="ko-KR" sz="2400" dirty="0" smtClean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  <a:p>
            <a:r>
              <a:rPr lang="ko-KR" altLang="en-US" sz="3200" dirty="0" smtClean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나쁨</a:t>
            </a:r>
            <a:r>
              <a:rPr lang="ko-KR" altLang="en-US" sz="2400" dirty="0"/>
              <a:t> </a:t>
            </a:r>
            <a:r>
              <a:rPr lang="en-US" altLang="ko-KR" sz="3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58</a:t>
            </a:r>
            <a:r>
              <a:rPr lang="en-US" altLang="ko-KR" sz="2400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㎍/㎥</a:t>
            </a:r>
            <a:endParaRPr lang="ko-KR" altLang="en-US" sz="24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7980299" y="4166417"/>
            <a:ext cx="3960631" cy="1120896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미세먼지</a:t>
            </a:r>
            <a:endParaRPr lang="en-US" altLang="ko-KR" sz="2400" dirty="0" smtClean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  <a:p>
            <a:r>
              <a:rPr lang="ko-KR" altLang="en-US" sz="3200" dirty="0" smtClean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나쁨</a:t>
            </a:r>
            <a:r>
              <a:rPr lang="ko-KR" altLang="en-US" sz="2400" dirty="0"/>
              <a:t> </a:t>
            </a:r>
            <a:r>
              <a:rPr lang="en-US" altLang="ko-KR" sz="32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58</a:t>
            </a:r>
            <a:r>
              <a:rPr lang="en-US" altLang="ko-KR" sz="2400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㎍/㎥</a:t>
            </a:r>
            <a:endParaRPr lang="ko-KR" altLang="en-US" sz="24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F0581E-7BC3-4342-B08F-92152E53FA1F}"/>
              </a:ext>
            </a:extLst>
          </p:cNvPr>
          <p:cNvSpPr txBox="1"/>
          <p:nvPr/>
        </p:nvSpPr>
        <p:spPr>
          <a:xfrm>
            <a:off x="9324109" y="2619674"/>
            <a:ext cx="2315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2019. 00. 00 / 00</a:t>
            </a:r>
            <a:r>
              <a:rPr lang="ko-KR" altLang="en-US" sz="1600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시</a:t>
            </a:r>
            <a:endParaRPr lang="en-US" altLang="ko-KR" sz="16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163069" y="5423880"/>
            <a:ext cx="686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온도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71506" y="5391544"/>
            <a:ext cx="686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습도</a:t>
            </a:r>
            <a:endParaRPr lang="ko-KR" altLang="en-US" sz="2000" dirty="0"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680674" y="5767948"/>
            <a:ext cx="1570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35</a:t>
            </a:r>
            <a:r>
              <a:rPr lang="en-US" altLang="ko-KR" sz="3200" b="1" dirty="0">
                <a:latin typeface="a하늬바람B" panose="02020600000000000000" pitchFamily="18" charset="-127"/>
                <a:ea typeface="a하늬바람B" panose="02020600000000000000" pitchFamily="18" charset="-127"/>
              </a:rPr>
              <a:t>℃</a:t>
            </a:r>
            <a:endParaRPr lang="ko-KR" altLang="en-US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844757" y="5741010"/>
            <a:ext cx="1570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a하늬바람B" panose="02020600000000000000" pitchFamily="18" charset="-127"/>
                <a:ea typeface="a하늬바람B" panose="02020600000000000000" pitchFamily="18" charset="-127"/>
              </a:rPr>
              <a:t>65%</a:t>
            </a:r>
            <a:endParaRPr lang="ko-KR" altLang="en-US" b="1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pic>
        <p:nvPicPr>
          <p:cNvPr id="64" name="Picture 98" descr="ì¨ëê³ ìì´ì½ 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430" y="5818593"/>
            <a:ext cx="609448" cy="83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271506" y="5741010"/>
            <a:ext cx="721323" cy="886164"/>
          </a:xfrm>
          <a:prstGeom prst="rect">
            <a:avLst/>
          </a:prstGeom>
        </p:spPr>
      </p:pic>
      <p:pic>
        <p:nvPicPr>
          <p:cNvPr id="8212" name="Picture 20" descr="ì²´í¬ë°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9" y="4368435"/>
            <a:ext cx="270255" cy="2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" descr="ì²´í¬ë°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" y="4803214"/>
            <a:ext cx="270255" cy="2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0" descr="ì²´í¬ë°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" y="5237993"/>
            <a:ext cx="270255" cy="2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0" descr="ì²´í¬ë°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5" y="5672773"/>
            <a:ext cx="270255" cy="2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37264" y="4303835"/>
            <a:ext cx="6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75BC7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좋음</a:t>
            </a:r>
            <a:endParaRPr lang="ko-KR" altLang="en-US" dirty="0">
              <a:solidFill>
                <a:srgbClr val="275BC7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264" y="4741062"/>
            <a:ext cx="6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1B56E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보통</a:t>
            </a:r>
            <a:endParaRPr lang="ko-KR" altLang="en-US" dirty="0">
              <a:solidFill>
                <a:srgbClr val="01B56E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7264" y="5178289"/>
            <a:ext cx="6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나쁨</a:t>
            </a:r>
            <a:endParaRPr lang="ko-KR" altLang="en-US" dirty="0">
              <a:solidFill>
                <a:srgbClr val="FFC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07272" y="5615515"/>
            <a:ext cx="112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rPr>
              <a:t>매우나쁨</a:t>
            </a:r>
            <a:endParaRPr lang="ko-KR" altLang="en-US" dirty="0">
              <a:solidFill>
                <a:srgbClr val="FF0000"/>
              </a:solidFill>
              <a:latin typeface="a하늬바람B" panose="02020600000000000000" pitchFamily="18" charset="-127"/>
              <a:ea typeface="a하늬바람B" panose="02020600000000000000" pitchFamily="18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479500" y="6378608"/>
            <a:ext cx="6271635" cy="390565"/>
            <a:chOff x="1930870" y="4972590"/>
            <a:chExt cx="2210470" cy="21647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134474E-91C9-4059-80F5-52585674D6C8}"/>
                </a:ext>
              </a:extLst>
            </p:cNvPr>
            <p:cNvSpPr/>
            <p:nvPr/>
          </p:nvSpPr>
          <p:spPr>
            <a:xfrm>
              <a:off x="1930870" y="4974583"/>
              <a:ext cx="563004" cy="214481"/>
            </a:xfrm>
            <a:prstGeom prst="rect">
              <a:avLst/>
            </a:prstGeom>
            <a:solidFill>
              <a:srgbClr val="275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좋음</a:t>
              </a:r>
              <a:endParaRPr lang="ko-KR" altLang="en-US" sz="20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436D732-8464-40DD-9767-7F7B4DD92A5C}"/>
                </a:ext>
              </a:extLst>
            </p:cNvPr>
            <p:cNvSpPr/>
            <p:nvPr/>
          </p:nvSpPr>
          <p:spPr>
            <a:xfrm>
              <a:off x="2326858" y="4974583"/>
              <a:ext cx="656510" cy="214481"/>
            </a:xfrm>
            <a:prstGeom prst="rect">
              <a:avLst/>
            </a:prstGeom>
            <a:solidFill>
              <a:srgbClr val="01B5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보통</a:t>
              </a:r>
              <a:endParaRPr lang="ko-KR" altLang="en-US" sz="24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060459D-1AD8-4E2E-9BD0-4D18EF51EA23}"/>
                </a:ext>
              </a:extLst>
            </p:cNvPr>
            <p:cNvSpPr/>
            <p:nvPr/>
          </p:nvSpPr>
          <p:spPr>
            <a:xfrm>
              <a:off x="2839311" y="4974583"/>
              <a:ext cx="1215750" cy="2144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</a:t>
              </a:r>
              <a:r>
                <a:rPr lang="ko-KR" altLang="en-US" sz="14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 </a:t>
              </a:r>
              <a:r>
                <a:rPr lang="ko-KR" altLang="en-US" sz="2000" dirty="0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나쁨</a:t>
              </a:r>
              <a:endParaRPr lang="ko-KR" altLang="en-US" sz="20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740BACD-00BD-4DB7-9CED-9E40786CF0B0}"/>
                </a:ext>
              </a:extLst>
            </p:cNvPr>
            <p:cNvSpPr/>
            <p:nvPr/>
          </p:nvSpPr>
          <p:spPr>
            <a:xfrm>
              <a:off x="3458775" y="4972590"/>
              <a:ext cx="682565" cy="216474"/>
            </a:xfrm>
            <a:prstGeom prst="rect">
              <a:avLst/>
            </a:prstGeom>
            <a:solidFill>
              <a:srgbClr val="DC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latin typeface="a하늬바람B" panose="02020600000000000000" pitchFamily="18" charset="-127"/>
                  <a:ea typeface="a하늬바람B" panose="02020600000000000000" pitchFamily="18" charset="-127"/>
                </a:rPr>
                <a:t>매우나쁨</a:t>
              </a:r>
              <a:endParaRPr lang="ko-KR" altLang="en-US" sz="1600" dirty="0"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pic>
        <p:nvPicPr>
          <p:cNvPr id="8214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76" y="3159117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11" y="4400234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625" y="2853449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76" y="3311517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952" y="3371120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140" y="3244304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4" y="3311517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138" y="5054844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51" y="4946969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827" y="3642008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2" descr="êµ¬ê¸ ë§µ í png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003F7F"/>
              </a:clrFrom>
              <a:clrTo>
                <a:srgbClr val="003F7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40" y="3365367"/>
            <a:ext cx="294757" cy="4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607</Words>
  <Application>Microsoft Office PowerPoint</Application>
  <PresentationFormat>와이드스크린</PresentationFormat>
  <Paragraphs>268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a하늬바람B</vt:lpstr>
      <vt:lpstr>나눔스퀘어 ExtraBold</vt:lpstr>
      <vt:lpstr>맑은 고딕</vt:lpstr>
      <vt:lpstr>Adobe Ming Std L</vt:lpstr>
      <vt:lpstr>Arial</vt:lpstr>
      <vt:lpstr>나눔스퀘어 Light</vt:lpstr>
      <vt:lpstr>Office 테마</vt:lpstr>
      <vt:lpstr>1_디자인 사용자 지정</vt:lpstr>
      <vt:lpstr>모바일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wndms4573@naver.com</dc:creator>
  <cp:lastModifiedBy>wndms4573@naver.com</cp:lastModifiedBy>
  <cp:revision>96</cp:revision>
  <dcterms:created xsi:type="dcterms:W3CDTF">2018-12-21T01:26:56Z</dcterms:created>
  <dcterms:modified xsi:type="dcterms:W3CDTF">2019-03-28T06:50:44Z</dcterms:modified>
</cp:coreProperties>
</file>